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1" r:id="rId4"/>
    <p:sldId id="258" r:id="rId5"/>
    <p:sldId id="259" r:id="rId6"/>
    <p:sldId id="260" r:id="rId7"/>
    <p:sldId id="261" r:id="rId8"/>
    <p:sldId id="262" r:id="rId9"/>
    <p:sldId id="263" r:id="rId10"/>
    <p:sldId id="264" r:id="rId11"/>
    <p:sldId id="265" r:id="rId12"/>
    <p:sldId id="266" r:id="rId13"/>
    <p:sldId id="269" r:id="rId14"/>
    <p:sldId id="270" r:id="rId15"/>
    <p:sldId id="267" r:id="rId16"/>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Georgia Pro" panose="02040502050405020303" pitchFamily="18" charset="0"/>
      <p:regular r:id="rId19"/>
      <p:bold r:id="rId20"/>
      <p:italic r:id="rId21"/>
      <p:boldItalic r:id="rId22"/>
    </p:embeddedFont>
    <p:embeddedFont>
      <p:font typeface="Georgia Pro Bold" panose="02040802050405020203" charset="0"/>
      <p:regular r:id="rId23"/>
    </p:embeddedFont>
    <p:embeddedFont>
      <p:font typeface="Poppins Medium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10B5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7" autoAdjust="0"/>
    <p:restoredTop sz="94622" autoAdjust="0"/>
  </p:normalViewPr>
  <p:slideViewPr>
    <p:cSldViewPr>
      <p:cViewPr varScale="1">
        <p:scale>
          <a:sx n="54" d="100"/>
          <a:sy n="54" d="100"/>
        </p:scale>
        <p:origin x="1229"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www.thingiverse.com/thing:1838120" TargetMode="External"/><Relationship Id="rId3" Type="http://schemas.openxmlformats.org/officeDocument/2006/relationships/image" Target="../media/image8.png"/><Relationship Id="rId7" Type="http://schemas.openxmlformats.org/officeDocument/2006/relationships/hyperlink" Target="https://www.thingiverse.com/thing:1750025"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www.thingiverse.com/thing:1748596"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1422" y="371516"/>
            <a:ext cx="4380059" cy="4988768"/>
          </a:xfrm>
          <a:custGeom>
            <a:avLst/>
            <a:gdLst/>
            <a:ahLst/>
            <a:cxnLst/>
            <a:rect l="l" t="t" r="r" b="b"/>
            <a:pathLst>
              <a:path w="4380059" h="4988768">
                <a:moveTo>
                  <a:pt x="0" y="0"/>
                </a:moveTo>
                <a:lnTo>
                  <a:pt x="4380059" y="0"/>
                </a:lnTo>
                <a:lnTo>
                  <a:pt x="4380059" y="4988768"/>
                </a:lnTo>
                <a:lnTo>
                  <a:pt x="0" y="4988768"/>
                </a:lnTo>
                <a:lnTo>
                  <a:pt x="0" y="0"/>
                </a:lnTo>
                <a:close/>
              </a:path>
            </a:pathLst>
          </a:custGeom>
          <a:solidFill>
            <a:schemeClr val="accent1">
              <a:lumMod val="20000"/>
              <a:lumOff val="80000"/>
            </a:schemeClr>
          </a:solidFill>
        </p:spPr>
      </p:sp>
      <p:sp>
        <p:nvSpPr>
          <p:cNvPr id="3" name="Freeform 3"/>
          <p:cNvSpPr/>
          <p:nvPr/>
        </p:nvSpPr>
        <p:spPr>
          <a:xfrm>
            <a:off x="19895" y="46554"/>
            <a:ext cx="1976624" cy="1889747"/>
          </a:xfrm>
          <a:custGeom>
            <a:avLst/>
            <a:gdLst/>
            <a:ahLst/>
            <a:cxnLst/>
            <a:rect l="l" t="t" r="r" b="b"/>
            <a:pathLst>
              <a:path w="1976624" h="1889747">
                <a:moveTo>
                  <a:pt x="0" y="0"/>
                </a:moveTo>
                <a:lnTo>
                  <a:pt x="1976624" y="0"/>
                </a:lnTo>
                <a:lnTo>
                  <a:pt x="1976624" y="1889747"/>
                </a:lnTo>
                <a:lnTo>
                  <a:pt x="0" y="1889747"/>
                </a:lnTo>
                <a:lnTo>
                  <a:pt x="0" y="0"/>
                </a:lnTo>
                <a:close/>
              </a:path>
            </a:pathLst>
          </a:custGeom>
          <a:blipFill>
            <a:blip r:embed="rId2"/>
            <a:stretch>
              <a:fillRect b="-4597"/>
            </a:stretch>
          </a:blipFill>
        </p:spPr>
      </p:sp>
      <p:grpSp>
        <p:nvGrpSpPr>
          <p:cNvPr id="4" name="Group 4"/>
          <p:cNvGrpSpPr/>
          <p:nvPr/>
        </p:nvGrpSpPr>
        <p:grpSpPr>
          <a:xfrm>
            <a:off x="-1" y="6522564"/>
            <a:ext cx="18288001" cy="4400748"/>
            <a:chOff x="0" y="0"/>
            <a:chExt cx="5427343" cy="1159045"/>
          </a:xfrm>
          <a:solidFill>
            <a:schemeClr val="accent1">
              <a:lumMod val="75000"/>
            </a:schemeClr>
          </a:solidFill>
        </p:grpSpPr>
        <p:sp>
          <p:nvSpPr>
            <p:cNvPr id="5" name="Freeform 5"/>
            <p:cNvSpPr/>
            <p:nvPr/>
          </p:nvSpPr>
          <p:spPr>
            <a:xfrm>
              <a:off x="0" y="0"/>
              <a:ext cx="5427343" cy="1159045"/>
            </a:xfrm>
            <a:custGeom>
              <a:avLst/>
              <a:gdLst/>
              <a:ahLst/>
              <a:cxnLst/>
              <a:rect l="l" t="t" r="r" b="b"/>
              <a:pathLst>
                <a:path w="5427343" h="1159045">
                  <a:moveTo>
                    <a:pt x="0" y="0"/>
                  </a:moveTo>
                  <a:lnTo>
                    <a:pt x="5427343" y="0"/>
                  </a:lnTo>
                  <a:lnTo>
                    <a:pt x="5427343" y="1159045"/>
                  </a:lnTo>
                  <a:lnTo>
                    <a:pt x="0" y="1159045"/>
                  </a:lnTo>
                  <a:close/>
                </a:path>
              </a:pathLst>
            </a:custGeom>
            <a:grpFill/>
          </p:spPr>
        </p:sp>
        <p:sp>
          <p:nvSpPr>
            <p:cNvPr id="6" name="TextBox 6"/>
            <p:cNvSpPr txBox="1"/>
            <p:nvPr/>
          </p:nvSpPr>
          <p:spPr>
            <a:xfrm>
              <a:off x="0" y="-38100"/>
              <a:ext cx="5427343" cy="1197145"/>
            </a:xfrm>
            <a:prstGeom prst="rect">
              <a:avLst/>
            </a:prstGeom>
            <a:grpFill/>
          </p:spPr>
          <p:txBody>
            <a:bodyPr lIns="50800" tIns="50800" rIns="50800" bIns="50800" rtlCol="0" anchor="ctr"/>
            <a:lstStyle/>
            <a:p>
              <a:pPr algn="ctr">
                <a:lnSpc>
                  <a:spcPts val="3499"/>
                </a:lnSpc>
              </a:pPr>
              <a:endParaRPr/>
            </a:p>
          </p:txBody>
        </p:sp>
      </p:grpSp>
      <p:grpSp>
        <p:nvGrpSpPr>
          <p:cNvPr id="7" name="Group 7"/>
          <p:cNvGrpSpPr/>
          <p:nvPr/>
        </p:nvGrpSpPr>
        <p:grpSpPr>
          <a:xfrm>
            <a:off x="3129129" y="5360284"/>
            <a:ext cx="12066397" cy="1997047"/>
            <a:chOff x="0" y="0"/>
            <a:chExt cx="3177981" cy="525971"/>
          </a:xfrm>
        </p:grpSpPr>
        <p:sp>
          <p:nvSpPr>
            <p:cNvPr id="8" name="Freeform 8"/>
            <p:cNvSpPr/>
            <p:nvPr/>
          </p:nvSpPr>
          <p:spPr>
            <a:xfrm>
              <a:off x="0" y="0"/>
              <a:ext cx="3177981" cy="525971"/>
            </a:xfrm>
            <a:custGeom>
              <a:avLst/>
              <a:gdLst/>
              <a:ahLst/>
              <a:cxnLst/>
              <a:rect l="l" t="t" r="r" b="b"/>
              <a:pathLst>
                <a:path w="3177981" h="525971">
                  <a:moveTo>
                    <a:pt x="0" y="0"/>
                  </a:moveTo>
                  <a:lnTo>
                    <a:pt x="3177981" y="0"/>
                  </a:lnTo>
                  <a:lnTo>
                    <a:pt x="3177981" y="525971"/>
                  </a:lnTo>
                  <a:lnTo>
                    <a:pt x="0" y="525971"/>
                  </a:lnTo>
                  <a:close/>
                </a:path>
              </a:pathLst>
            </a:custGeom>
            <a:solidFill>
              <a:srgbClr val="10B5BF"/>
            </a:solidFill>
            <a:ln w="28575" cap="sq">
              <a:solidFill>
                <a:srgbClr val="000000"/>
              </a:solidFill>
              <a:prstDash val="solid"/>
              <a:miter/>
            </a:ln>
          </p:spPr>
        </p:sp>
        <p:sp>
          <p:nvSpPr>
            <p:cNvPr id="9" name="TextBox 9"/>
            <p:cNvSpPr txBox="1"/>
            <p:nvPr/>
          </p:nvSpPr>
          <p:spPr>
            <a:xfrm>
              <a:off x="0" y="-38100"/>
              <a:ext cx="3177981" cy="564071"/>
            </a:xfrm>
            <a:prstGeom prst="rect">
              <a:avLst/>
            </a:prstGeom>
          </p:spPr>
          <p:txBody>
            <a:bodyPr lIns="50800" tIns="50800" rIns="50800" bIns="50800" rtlCol="0" anchor="ctr"/>
            <a:lstStyle/>
            <a:p>
              <a:pPr algn="ctr">
                <a:lnSpc>
                  <a:spcPts val="3499"/>
                </a:lnSpc>
              </a:pPr>
              <a:endParaRPr/>
            </a:p>
          </p:txBody>
        </p:sp>
      </p:grpSp>
      <p:sp>
        <p:nvSpPr>
          <p:cNvPr id="10" name="TextBox 10"/>
          <p:cNvSpPr txBox="1"/>
          <p:nvPr/>
        </p:nvSpPr>
        <p:spPr>
          <a:xfrm>
            <a:off x="713491" y="5524337"/>
            <a:ext cx="16861017" cy="1703838"/>
          </a:xfrm>
          <a:prstGeom prst="rect">
            <a:avLst/>
          </a:prstGeom>
        </p:spPr>
        <p:txBody>
          <a:bodyPr lIns="0" tIns="0" rIns="0" bIns="0" rtlCol="0" anchor="t">
            <a:spAutoFit/>
          </a:bodyPr>
          <a:lstStyle/>
          <a:p>
            <a:pPr algn="ctr">
              <a:lnSpc>
                <a:spcPts val="6876"/>
              </a:lnSpc>
            </a:pPr>
            <a:r>
              <a:rPr lang="en-US" sz="4911" spc="550" dirty="0">
                <a:solidFill>
                  <a:schemeClr val="bg1"/>
                </a:solidFill>
                <a:latin typeface="Georgia Pro"/>
              </a:rPr>
              <a:t>Electronics &amp; Telecommunication </a:t>
            </a:r>
          </a:p>
          <a:p>
            <a:pPr algn="ctr">
              <a:lnSpc>
                <a:spcPts val="6876"/>
              </a:lnSpc>
            </a:pPr>
            <a:r>
              <a:rPr lang="en-US" sz="4911" spc="550" dirty="0">
                <a:solidFill>
                  <a:srgbClr val="F8FEFF"/>
                </a:solidFill>
                <a:latin typeface="Georgia Pro"/>
              </a:rPr>
              <a:t>Engineering</a:t>
            </a:r>
          </a:p>
        </p:txBody>
      </p:sp>
      <p:sp>
        <p:nvSpPr>
          <p:cNvPr id="11" name="AutoShape 11"/>
          <p:cNvSpPr/>
          <p:nvPr/>
        </p:nvSpPr>
        <p:spPr>
          <a:xfrm>
            <a:off x="6016953" y="6442931"/>
            <a:ext cx="6492240" cy="0"/>
          </a:xfrm>
          <a:prstGeom prst="line">
            <a:avLst/>
          </a:prstGeom>
          <a:ln w="38100" cap="flat">
            <a:solidFill>
              <a:srgbClr val="000000"/>
            </a:solidFill>
            <a:prstDash val="solid"/>
            <a:headEnd type="none" w="sm" len="sm"/>
            <a:tailEnd type="none" w="sm" len="sm"/>
          </a:ln>
        </p:spPr>
      </p:sp>
      <p:sp>
        <p:nvSpPr>
          <p:cNvPr id="12" name="Freeform 12"/>
          <p:cNvSpPr/>
          <p:nvPr/>
        </p:nvSpPr>
        <p:spPr>
          <a:xfrm>
            <a:off x="16004740" y="133350"/>
            <a:ext cx="1898989" cy="1831525"/>
          </a:xfrm>
          <a:custGeom>
            <a:avLst/>
            <a:gdLst/>
            <a:ahLst/>
            <a:cxnLst/>
            <a:rect l="l" t="t" r="r" b="b"/>
            <a:pathLst>
              <a:path w="2229734" h="2229734">
                <a:moveTo>
                  <a:pt x="0" y="0"/>
                </a:moveTo>
                <a:lnTo>
                  <a:pt x="2229734" y="0"/>
                </a:lnTo>
                <a:lnTo>
                  <a:pt x="2229734" y="2229734"/>
                </a:lnTo>
                <a:lnTo>
                  <a:pt x="0" y="2229734"/>
                </a:lnTo>
                <a:lnTo>
                  <a:pt x="0" y="0"/>
                </a:lnTo>
                <a:close/>
              </a:path>
            </a:pathLst>
          </a:custGeom>
          <a:blipFill>
            <a:blip r:embed="rId3"/>
            <a:stretch>
              <a:fillRect/>
            </a:stretch>
          </a:blipFill>
        </p:spPr>
        <p:txBody>
          <a:bodyPr/>
          <a:lstStyle/>
          <a:p>
            <a:endParaRPr lang="en-IN" dirty="0"/>
          </a:p>
        </p:txBody>
      </p:sp>
      <p:sp>
        <p:nvSpPr>
          <p:cNvPr id="13" name="TextBox 13"/>
          <p:cNvSpPr txBox="1"/>
          <p:nvPr/>
        </p:nvSpPr>
        <p:spPr>
          <a:xfrm>
            <a:off x="3092474" y="2734714"/>
            <a:ext cx="12912267" cy="2019784"/>
          </a:xfrm>
          <a:prstGeom prst="rect">
            <a:avLst/>
          </a:prstGeom>
        </p:spPr>
        <p:txBody>
          <a:bodyPr wrap="square" lIns="0" tIns="0" rIns="0" bIns="0" rtlCol="0" anchor="t">
            <a:spAutoFit/>
          </a:bodyPr>
          <a:lstStyle/>
          <a:p>
            <a:pPr>
              <a:lnSpc>
                <a:spcPts val="15400"/>
              </a:lnSpc>
            </a:pPr>
            <a:r>
              <a:rPr lang="en-US" sz="14000" dirty="0">
                <a:solidFill>
                  <a:srgbClr val="376092"/>
                </a:solidFill>
                <a:latin typeface="Poppins Medium Bold"/>
              </a:rPr>
              <a:t>ROBOTIC ARM</a:t>
            </a:r>
          </a:p>
        </p:txBody>
      </p:sp>
      <p:sp>
        <p:nvSpPr>
          <p:cNvPr id="14" name="TextBox 14"/>
          <p:cNvSpPr txBox="1"/>
          <p:nvPr/>
        </p:nvSpPr>
        <p:spPr>
          <a:xfrm>
            <a:off x="10593694" y="8740006"/>
            <a:ext cx="6017905" cy="1356653"/>
          </a:xfrm>
          <a:prstGeom prst="rect">
            <a:avLst/>
          </a:prstGeom>
        </p:spPr>
        <p:txBody>
          <a:bodyPr wrap="square" lIns="0" tIns="0" rIns="0" bIns="0" rtlCol="0" anchor="t">
            <a:spAutoFit/>
          </a:bodyPr>
          <a:lstStyle/>
          <a:p>
            <a:pPr algn="just">
              <a:lnSpc>
                <a:spcPts val="2746"/>
              </a:lnSpc>
            </a:pPr>
            <a:r>
              <a:rPr lang="en-US" sz="1961" dirty="0">
                <a:solidFill>
                  <a:schemeClr val="bg1"/>
                </a:solidFill>
                <a:latin typeface="Georgia Pro Bold"/>
              </a:rPr>
              <a:t>Group</a:t>
            </a:r>
          </a:p>
          <a:p>
            <a:pPr algn="just">
              <a:lnSpc>
                <a:spcPts val="2746"/>
              </a:lnSpc>
            </a:pPr>
            <a:r>
              <a:rPr lang="en-US" sz="1961" dirty="0">
                <a:solidFill>
                  <a:schemeClr val="bg1"/>
                </a:solidFill>
                <a:latin typeface="Georgia Pro Bold"/>
              </a:rPr>
              <a:t>Smruti Sucharita Mishra</a:t>
            </a:r>
          </a:p>
          <a:p>
            <a:pPr algn="just">
              <a:lnSpc>
                <a:spcPts val="2746"/>
              </a:lnSpc>
            </a:pPr>
            <a:r>
              <a:rPr lang="en-US" sz="1961" dirty="0">
                <a:solidFill>
                  <a:schemeClr val="bg1"/>
                </a:solidFill>
                <a:latin typeface="Georgia Pro Bold"/>
              </a:rPr>
              <a:t>Ashish Mohan Mohapatra</a:t>
            </a:r>
          </a:p>
          <a:p>
            <a:pPr algn="just">
              <a:lnSpc>
                <a:spcPts val="2746"/>
              </a:lnSpc>
            </a:pPr>
            <a:r>
              <a:rPr lang="en-US" sz="1961" dirty="0">
                <a:solidFill>
                  <a:schemeClr val="bg1"/>
                </a:solidFill>
                <a:latin typeface="Georgia Pro Bold"/>
              </a:rPr>
              <a:t>Kamal Kumar Sahu</a:t>
            </a:r>
          </a:p>
        </p:txBody>
      </p:sp>
      <p:sp>
        <p:nvSpPr>
          <p:cNvPr id="15" name="TextBox 15"/>
          <p:cNvSpPr txBox="1"/>
          <p:nvPr/>
        </p:nvSpPr>
        <p:spPr>
          <a:xfrm>
            <a:off x="14020800" y="9086287"/>
            <a:ext cx="1983941" cy="1010405"/>
          </a:xfrm>
          <a:prstGeom prst="rect">
            <a:avLst/>
          </a:prstGeom>
        </p:spPr>
        <p:txBody>
          <a:bodyPr wrap="square" lIns="0" tIns="0" rIns="0" bIns="0" rtlCol="0" anchor="t">
            <a:spAutoFit/>
          </a:bodyPr>
          <a:lstStyle/>
          <a:p>
            <a:pPr algn="ctr">
              <a:lnSpc>
                <a:spcPts val="2745"/>
              </a:lnSpc>
            </a:pPr>
            <a:r>
              <a:rPr lang="en-US" sz="1961" dirty="0">
                <a:solidFill>
                  <a:schemeClr val="bg1"/>
                </a:solidFill>
                <a:latin typeface="Georgia Pro Bold"/>
              </a:rPr>
              <a:t>(2002070070)</a:t>
            </a:r>
          </a:p>
          <a:p>
            <a:pPr algn="ctr">
              <a:lnSpc>
                <a:spcPts val="2745"/>
              </a:lnSpc>
            </a:pPr>
            <a:r>
              <a:rPr lang="en-US" sz="1961" dirty="0">
                <a:solidFill>
                  <a:schemeClr val="bg1"/>
                </a:solidFill>
                <a:latin typeface="Georgia Pro Bold"/>
              </a:rPr>
              <a:t>(2002070078)</a:t>
            </a:r>
          </a:p>
          <a:p>
            <a:pPr algn="ctr">
              <a:lnSpc>
                <a:spcPts val="2745"/>
              </a:lnSpc>
            </a:pPr>
            <a:r>
              <a:rPr lang="en-US" sz="1961" dirty="0">
                <a:solidFill>
                  <a:schemeClr val="bg1"/>
                </a:solidFill>
                <a:latin typeface="Georgia Pro Bold"/>
              </a:rPr>
              <a:t>(2103070007)</a:t>
            </a:r>
          </a:p>
        </p:txBody>
      </p:sp>
      <p:sp>
        <p:nvSpPr>
          <p:cNvPr id="16" name="TextBox 16"/>
          <p:cNvSpPr txBox="1"/>
          <p:nvPr/>
        </p:nvSpPr>
        <p:spPr>
          <a:xfrm>
            <a:off x="3450674" y="7721067"/>
            <a:ext cx="11386651" cy="483787"/>
          </a:xfrm>
          <a:prstGeom prst="rect">
            <a:avLst/>
          </a:prstGeom>
        </p:spPr>
        <p:txBody>
          <a:bodyPr lIns="0" tIns="0" rIns="0" bIns="0" rtlCol="0" anchor="t">
            <a:spAutoFit/>
          </a:bodyPr>
          <a:lstStyle/>
          <a:p>
            <a:pPr algn="ctr">
              <a:lnSpc>
                <a:spcPts val="4045"/>
              </a:lnSpc>
            </a:pPr>
            <a:r>
              <a:rPr lang="en-US" sz="2889" spc="485" dirty="0">
                <a:solidFill>
                  <a:schemeClr val="bg1"/>
                </a:solidFill>
                <a:latin typeface="Georgia Pro"/>
              </a:rPr>
              <a:t>Guided by Dr. </a:t>
            </a:r>
            <a:r>
              <a:rPr lang="en-US" sz="2889" spc="485" dirty="0" err="1">
                <a:solidFill>
                  <a:schemeClr val="bg1"/>
                </a:solidFill>
                <a:latin typeface="Georgia Pro"/>
              </a:rPr>
              <a:t>Arunashu</a:t>
            </a:r>
            <a:r>
              <a:rPr lang="en-US" sz="2889" spc="485" dirty="0">
                <a:solidFill>
                  <a:schemeClr val="bg1"/>
                </a:solidFill>
                <a:latin typeface="Georgia Pro"/>
              </a:rPr>
              <a:t> </a:t>
            </a:r>
            <a:r>
              <a:rPr lang="en-US" sz="2889" spc="485" dirty="0" err="1">
                <a:solidFill>
                  <a:schemeClr val="bg1"/>
                </a:solidFill>
                <a:latin typeface="Georgia Pro"/>
              </a:rPr>
              <a:t>Mohapatro</a:t>
            </a:r>
            <a:r>
              <a:rPr lang="en-US" sz="2889" spc="485" dirty="0">
                <a:solidFill>
                  <a:schemeClr val="bg1"/>
                </a:solidFill>
                <a:latin typeface="Georgia Pro"/>
              </a:rPr>
              <a:t> (Assoc. Prof.)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990600" y="1409700"/>
            <a:ext cx="8062650" cy="1077218"/>
          </a:xfrm>
          <a:prstGeom prst="rect">
            <a:avLst/>
          </a:prstGeom>
        </p:spPr>
        <p:txBody>
          <a:bodyPr wrap="square" lIns="0" tIns="0" rIns="0" bIns="0" rtlCol="0" anchor="t">
            <a:spAutoFit/>
          </a:bodyPr>
          <a:lstStyle/>
          <a:p>
            <a:pPr>
              <a:lnSpc>
                <a:spcPts val="8399"/>
              </a:lnSpc>
            </a:pPr>
            <a:r>
              <a:rPr lang="en-US" sz="6999" dirty="0">
                <a:latin typeface="Poppins Medium Bold"/>
              </a:rPr>
              <a:t>ROBOTIC GLOVE</a:t>
            </a:r>
          </a:p>
        </p:txBody>
      </p:sp>
      <p:sp>
        <p:nvSpPr>
          <p:cNvPr id="6" name="TextBox 6"/>
          <p:cNvSpPr txBox="1"/>
          <p:nvPr/>
        </p:nvSpPr>
        <p:spPr>
          <a:xfrm>
            <a:off x="685800" y="3618583"/>
            <a:ext cx="16459200" cy="4257127"/>
          </a:xfrm>
          <a:prstGeom prst="rect">
            <a:avLst/>
          </a:prstGeom>
        </p:spPr>
        <p:txBody>
          <a:bodyPr wrap="square" lIns="0" tIns="0" rIns="0" bIns="0" rtlCol="0" anchor="t">
            <a:spAutoFit/>
          </a:bodyPr>
          <a:lstStyle/>
          <a:p>
            <a:pPr marL="881379" lvl="1" indent="-514350" algn="just">
              <a:lnSpc>
                <a:spcPts val="4759"/>
              </a:lnSpc>
              <a:buFont typeface="+mj-lt"/>
              <a:buAutoNum type="arabicPeriod"/>
            </a:pPr>
            <a:r>
              <a:rPr lang="en-US" sz="3399" b="1" dirty="0">
                <a:solidFill>
                  <a:srgbClr val="376092"/>
                </a:solidFill>
                <a:latin typeface="Times New Roman" panose="02020603050405020304" pitchFamily="18" charset="0"/>
                <a:cs typeface="Times New Roman" panose="02020603050405020304" pitchFamily="18" charset="0"/>
              </a:rPr>
              <a:t>Flex Sensor </a:t>
            </a:r>
            <a:r>
              <a:rPr lang="en-US" sz="3399" dirty="0">
                <a:solidFill>
                  <a:srgbClr val="376092"/>
                </a:solidFill>
                <a:latin typeface="Times New Roman" panose="02020603050405020304" pitchFamily="18" charset="0"/>
                <a:cs typeface="Times New Roman" panose="02020603050405020304" pitchFamily="18" charset="0"/>
              </a:rPr>
              <a:t>– </a:t>
            </a:r>
            <a:r>
              <a:rPr lang="en-US" sz="3399" dirty="0">
                <a:solidFill>
                  <a:srgbClr val="141414"/>
                </a:solidFill>
                <a:latin typeface="Times New Roman" panose="02020603050405020304" pitchFamily="18" charset="0"/>
                <a:cs typeface="Times New Roman" panose="02020603050405020304" pitchFamily="18" charset="0"/>
              </a:rPr>
              <a:t>Based on the bend of the finger, the current changes which we could use to send a signal to the Motor</a:t>
            </a:r>
          </a:p>
          <a:p>
            <a:pPr marL="881379" lvl="1" indent="-514350" algn="just">
              <a:lnSpc>
                <a:spcPts val="4759"/>
              </a:lnSpc>
              <a:buFont typeface="+mj-lt"/>
              <a:buAutoNum type="arabicPeriod"/>
            </a:pPr>
            <a:r>
              <a:rPr lang="en-US" sz="3399" b="1" dirty="0">
                <a:solidFill>
                  <a:srgbClr val="376092"/>
                </a:solidFill>
                <a:latin typeface="Times New Roman" panose="02020603050405020304" pitchFamily="18" charset="0"/>
                <a:cs typeface="Times New Roman" panose="02020603050405020304" pitchFamily="18" charset="0"/>
              </a:rPr>
              <a:t>Accelerometer (MPU6050) </a:t>
            </a:r>
            <a:r>
              <a:rPr lang="en-US" sz="3399" dirty="0">
                <a:solidFill>
                  <a:srgbClr val="376092"/>
                </a:solidFill>
                <a:latin typeface="Times New Roman" panose="02020603050405020304" pitchFamily="18" charset="0"/>
                <a:cs typeface="Times New Roman" panose="02020603050405020304" pitchFamily="18" charset="0"/>
              </a:rPr>
              <a:t>– </a:t>
            </a:r>
            <a:r>
              <a:rPr lang="en-US" sz="3399" dirty="0">
                <a:solidFill>
                  <a:srgbClr val="141414"/>
                </a:solidFill>
                <a:latin typeface="Times New Roman" panose="02020603050405020304" pitchFamily="18" charset="0"/>
                <a:cs typeface="Times New Roman" panose="02020603050405020304" pitchFamily="18" charset="0"/>
              </a:rPr>
              <a:t>We can control the Motor by mapping human gestures from X, Y, Z plane</a:t>
            </a:r>
          </a:p>
          <a:p>
            <a:pPr marL="881379" lvl="1" indent="-514350" algn="just">
              <a:lnSpc>
                <a:spcPts val="4759"/>
              </a:lnSpc>
              <a:buFont typeface="+mj-lt"/>
              <a:buAutoNum type="arabicPeriod"/>
            </a:pPr>
            <a:r>
              <a:rPr lang="en-US" sz="3399" b="1" dirty="0">
                <a:solidFill>
                  <a:srgbClr val="376092"/>
                </a:solidFill>
                <a:latin typeface="Times New Roman" panose="02020603050405020304" pitchFamily="18" charset="0"/>
                <a:cs typeface="Times New Roman" panose="02020603050405020304" pitchFamily="18" charset="0"/>
              </a:rPr>
              <a:t>LED</a:t>
            </a:r>
            <a:r>
              <a:rPr lang="en-US" sz="3399" dirty="0">
                <a:solidFill>
                  <a:srgbClr val="376092"/>
                </a:solidFill>
                <a:latin typeface="Times New Roman" panose="02020603050405020304" pitchFamily="18" charset="0"/>
                <a:cs typeface="Times New Roman" panose="02020603050405020304" pitchFamily="18" charset="0"/>
              </a:rPr>
              <a:t> – </a:t>
            </a:r>
            <a:r>
              <a:rPr lang="en-US" sz="3399" dirty="0">
                <a:solidFill>
                  <a:srgbClr val="141414"/>
                </a:solidFill>
                <a:latin typeface="Times New Roman" panose="02020603050405020304" pitchFamily="18" charset="0"/>
                <a:cs typeface="Times New Roman" panose="02020603050405020304" pitchFamily="18" charset="0"/>
              </a:rPr>
              <a:t>The LED will light up when a human gesture control has been sent to the Arduino</a:t>
            </a:r>
          </a:p>
          <a:p>
            <a:pPr marL="881379" lvl="1" indent="-514350" algn="just">
              <a:lnSpc>
                <a:spcPts val="4759"/>
              </a:lnSpc>
              <a:buFont typeface="+mj-lt"/>
              <a:buAutoNum type="arabicPeriod"/>
            </a:pPr>
            <a:r>
              <a:rPr lang="en-US" sz="3399" b="1" dirty="0">
                <a:solidFill>
                  <a:srgbClr val="376092"/>
                </a:solidFill>
                <a:latin typeface="Times New Roman" panose="02020603050405020304" pitchFamily="18" charset="0"/>
                <a:cs typeface="Times New Roman" panose="02020603050405020304" pitchFamily="18" charset="0"/>
              </a:rPr>
              <a:t>Bluetooth (HC-05) Module </a:t>
            </a:r>
            <a:r>
              <a:rPr lang="en-US" sz="3399" dirty="0">
                <a:solidFill>
                  <a:srgbClr val="376092"/>
                </a:solidFill>
                <a:latin typeface="Times New Roman" panose="02020603050405020304" pitchFamily="18" charset="0"/>
                <a:cs typeface="Times New Roman" panose="02020603050405020304" pitchFamily="18" charset="0"/>
              </a:rPr>
              <a:t>– </a:t>
            </a:r>
            <a:r>
              <a:rPr lang="en-US" sz="3399" dirty="0">
                <a:solidFill>
                  <a:srgbClr val="141414"/>
                </a:solidFill>
                <a:latin typeface="Times New Roman" panose="02020603050405020304" pitchFamily="18" charset="0"/>
                <a:cs typeface="Times New Roman" panose="02020603050405020304" pitchFamily="18" charset="0"/>
              </a:rPr>
              <a:t>Sending data to Robotic Arm HC-05 Receiver</a:t>
            </a:r>
          </a:p>
          <a:p>
            <a:pPr marL="881379" lvl="1" indent="-514350" algn="just">
              <a:lnSpc>
                <a:spcPts val="4759"/>
              </a:lnSpc>
              <a:buFont typeface="+mj-lt"/>
              <a:buAutoNum type="arabicPeriod"/>
            </a:pPr>
            <a:r>
              <a:rPr lang="en-US" sz="3399" b="1" dirty="0">
                <a:solidFill>
                  <a:srgbClr val="376092"/>
                </a:solidFill>
                <a:latin typeface="Times New Roman" panose="02020603050405020304" pitchFamily="18" charset="0"/>
                <a:cs typeface="Times New Roman" panose="02020603050405020304" pitchFamily="18" charset="0"/>
              </a:rPr>
              <a:t>Arduino Nano </a:t>
            </a:r>
            <a:r>
              <a:rPr lang="en-US" sz="3399" dirty="0">
                <a:solidFill>
                  <a:srgbClr val="376092"/>
                </a:solidFill>
                <a:latin typeface="Times New Roman" panose="02020603050405020304" pitchFamily="18" charset="0"/>
                <a:cs typeface="Times New Roman" panose="02020603050405020304" pitchFamily="18" charset="0"/>
              </a:rPr>
              <a:t>– </a:t>
            </a:r>
            <a:r>
              <a:rPr lang="en-US" sz="3399" dirty="0">
                <a:solidFill>
                  <a:srgbClr val="141414"/>
                </a:solidFill>
                <a:latin typeface="Times New Roman" panose="02020603050405020304" pitchFamily="18" charset="0"/>
                <a:cs typeface="Times New Roman" panose="02020603050405020304" pitchFamily="18" charset="0"/>
              </a:rPr>
              <a:t>The microcontroller would perform as the brains of the Robotic Glove</a:t>
            </a:r>
          </a:p>
        </p:txBody>
      </p:sp>
      <p:sp>
        <p:nvSpPr>
          <p:cNvPr id="7" name="AutoShape 2">
            <a:extLst>
              <a:ext uri="{FF2B5EF4-FFF2-40B4-BE49-F238E27FC236}">
                <a16:creationId xmlns:a16="http://schemas.microsoft.com/office/drawing/2014/main" id="{DF055B30-B4B3-FE32-2CD0-68F3481EFD96}"/>
              </a:ext>
            </a:extLst>
          </p:cNvPr>
          <p:cNvSpPr/>
          <p:nvPr/>
        </p:nvSpPr>
        <p:spPr>
          <a:xfrm flipV="1">
            <a:off x="1066801" y="2486918"/>
            <a:ext cx="7543800" cy="54447"/>
          </a:xfrm>
          <a:prstGeom prst="line">
            <a:avLst/>
          </a:prstGeom>
          <a:ln w="47625" cap="rnd">
            <a:solidFill>
              <a:srgbClr val="376092"/>
            </a:solidFill>
            <a:prstDash val="solid"/>
            <a:headEnd type="diamond" w="lg" len="lg"/>
            <a:tailEnd type="diamond" w="lg" len="lg"/>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72800" y="3788288"/>
            <a:ext cx="6905625" cy="1704356"/>
            <a:chOff x="0" y="0"/>
            <a:chExt cx="1990118" cy="448884"/>
          </a:xfrm>
          <a:solidFill>
            <a:srgbClr val="10B5BF"/>
          </a:solidFill>
        </p:grpSpPr>
        <p:sp>
          <p:nvSpPr>
            <p:cNvPr id="3" name="Freeform 3"/>
            <p:cNvSpPr/>
            <p:nvPr/>
          </p:nvSpPr>
          <p:spPr>
            <a:xfrm>
              <a:off x="0" y="0"/>
              <a:ext cx="1990118" cy="448884"/>
            </a:xfrm>
            <a:custGeom>
              <a:avLst/>
              <a:gdLst/>
              <a:ahLst/>
              <a:cxnLst/>
              <a:rect l="l" t="t" r="r" b="b"/>
              <a:pathLst>
                <a:path w="1990118" h="448884">
                  <a:moveTo>
                    <a:pt x="52253" y="0"/>
                  </a:moveTo>
                  <a:lnTo>
                    <a:pt x="1937864" y="0"/>
                  </a:lnTo>
                  <a:cubicBezTo>
                    <a:pt x="1951723" y="0"/>
                    <a:pt x="1965014" y="5505"/>
                    <a:pt x="1974813" y="15305"/>
                  </a:cubicBezTo>
                  <a:cubicBezTo>
                    <a:pt x="1984612" y="25104"/>
                    <a:pt x="1990118" y="38395"/>
                    <a:pt x="1990118" y="52253"/>
                  </a:cubicBezTo>
                  <a:lnTo>
                    <a:pt x="1990118" y="396631"/>
                  </a:lnTo>
                  <a:cubicBezTo>
                    <a:pt x="1990118" y="425489"/>
                    <a:pt x="1966723" y="448884"/>
                    <a:pt x="1937864" y="448884"/>
                  </a:cubicBezTo>
                  <a:lnTo>
                    <a:pt x="52253" y="448884"/>
                  </a:lnTo>
                  <a:cubicBezTo>
                    <a:pt x="23395" y="448884"/>
                    <a:pt x="0" y="425489"/>
                    <a:pt x="0" y="396631"/>
                  </a:cubicBezTo>
                  <a:lnTo>
                    <a:pt x="0" y="52253"/>
                  </a:lnTo>
                  <a:cubicBezTo>
                    <a:pt x="0" y="23395"/>
                    <a:pt x="23395" y="0"/>
                    <a:pt x="52253" y="0"/>
                  </a:cubicBezTo>
                  <a:close/>
                </a:path>
              </a:pathLst>
            </a:custGeom>
            <a:grpFill/>
          </p:spPr>
        </p:sp>
        <p:sp>
          <p:nvSpPr>
            <p:cNvPr id="4" name="TextBox 4"/>
            <p:cNvSpPr txBox="1"/>
            <p:nvPr/>
          </p:nvSpPr>
          <p:spPr>
            <a:xfrm>
              <a:off x="0" y="-38100"/>
              <a:ext cx="1990118" cy="486984"/>
            </a:xfrm>
            <a:prstGeom prst="rect">
              <a:avLst/>
            </a:prstGeom>
            <a:grpFill/>
          </p:spPr>
          <p:txBody>
            <a:bodyPr lIns="50800" tIns="50800" rIns="50800" bIns="50800" rtlCol="0" anchor="ctr"/>
            <a:lstStyle/>
            <a:p>
              <a:pPr algn="ctr">
                <a:lnSpc>
                  <a:spcPts val="3499"/>
                </a:lnSpc>
              </a:pPr>
              <a:endParaRPr/>
            </a:p>
          </p:txBody>
        </p:sp>
      </p:grpSp>
      <p:sp>
        <p:nvSpPr>
          <p:cNvPr id="6" name="TextBox 6"/>
          <p:cNvSpPr txBox="1"/>
          <p:nvPr/>
        </p:nvSpPr>
        <p:spPr>
          <a:xfrm>
            <a:off x="10996612" y="4312748"/>
            <a:ext cx="6905625" cy="655436"/>
          </a:xfrm>
          <a:prstGeom prst="rect">
            <a:avLst/>
          </a:prstGeom>
        </p:spPr>
        <p:txBody>
          <a:bodyPr wrap="square" lIns="0" tIns="0" rIns="0" bIns="0" rtlCol="0" anchor="t">
            <a:spAutoFit/>
          </a:bodyPr>
          <a:lstStyle/>
          <a:p>
            <a:pPr algn="ctr">
              <a:lnSpc>
                <a:spcPts val="5319"/>
              </a:lnSpc>
            </a:pPr>
            <a:r>
              <a:rPr lang="en-US" sz="4400" dirty="0">
                <a:solidFill>
                  <a:schemeClr val="bg1"/>
                </a:solidFill>
                <a:latin typeface="Canva Sans Bold"/>
              </a:rPr>
              <a:t>Model of hand glove</a:t>
            </a:r>
          </a:p>
        </p:txBody>
      </p:sp>
      <p:pic>
        <p:nvPicPr>
          <p:cNvPr id="8" name="Picture 7">
            <a:extLst>
              <a:ext uri="{FF2B5EF4-FFF2-40B4-BE49-F238E27FC236}">
                <a16:creationId xmlns:a16="http://schemas.microsoft.com/office/drawing/2014/main" id="{254A6669-BF6E-6DAB-B043-CA6D4C7EB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575" y="1102047"/>
            <a:ext cx="10460230" cy="80829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535193" y="3543300"/>
            <a:ext cx="15466807" cy="2127505"/>
          </a:xfrm>
          <a:prstGeom prst="rect">
            <a:avLst/>
          </a:prstGeom>
        </p:spPr>
        <p:txBody>
          <a:bodyPr wrap="square" lIns="0" tIns="0" rIns="0" bIns="0" rtlCol="0" anchor="t">
            <a:spAutoFit/>
          </a:bodyPr>
          <a:lstStyle/>
          <a:p>
            <a:pPr algn="just">
              <a:lnSpc>
                <a:spcPct val="150000"/>
              </a:lnSpc>
              <a:spcBef>
                <a:spcPct val="0"/>
              </a:spcBef>
            </a:pPr>
            <a:r>
              <a:rPr lang="en-US" sz="3200" spc="10" dirty="0">
                <a:solidFill>
                  <a:srgbClr val="000000"/>
                </a:solidFill>
                <a:latin typeface="Times New Roman" panose="02020603050405020304" pitchFamily="18" charset="0"/>
                <a:cs typeface="Times New Roman" panose="02020603050405020304" pitchFamily="18" charset="0"/>
              </a:rPr>
              <a:t>In conclusion, robotic arms offer unparalleled precision and efficiency across various industries, overcoming challenges with advancements in AI, collaboration, and adaptability, paving the way for a transformative future.</a:t>
            </a:r>
          </a:p>
        </p:txBody>
      </p:sp>
      <p:sp>
        <p:nvSpPr>
          <p:cNvPr id="9" name="TextBox 9"/>
          <p:cNvSpPr txBox="1"/>
          <p:nvPr/>
        </p:nvSpPr>
        <p:spPr>
          <a:xfrm>
            <a:off x="685800" y="1714500"/>
            <a:ext cx="6843450" cy="1077218"/>
          </a:xfrm>
          <a:prstGeom prst="rect">
            <a:avLst/>
          </a:prstGeom>
        </p:spPr>
        <p:txBody>
          <a:bodyPr wrap="square" lIns="0" tIns="0" rIns="0" bIns="0" rtlCol="0" anchor="t">
            <a:spAutoFit/>
          </a:bodyPr>
          <a:lstStyle/>
          <a:p>
            <a:pPr>
              <a:lnSpc>
                <a:spcPts val="8399"/>
              </a:lnSpc>
            </a:pPr>
            <a:r>
              <a:rPr lang="en-US" sz="6999" dirty="0">
                <a:latin typeface="Poppins Medium Bold"/>
              </a:rPr>
              <a:t>CONCLUSIONS</a:t>
            </a:r>
          </a:p>
        </p:txBody>
      </p:sp>
      <p:sp>
        <p:nvSpPr>
          <p:cNvPr id="12" name="AutoShape 2">
            <a:extLst>
              <a:ext uri="{FF2B5EF4-FFF2-40B4-BE49-F238E27FC236}">
                <a16:creationId xmlns:a16="http://schemas.microsoft.com/office/drawing/2014/main" id="{A6EA7080-290C-2F12-8933-A7E80F94EAD3}"/>
              </a:ext>
            </a:extLst>
          </p:cNvPr>
          <p:cNvSpPr/>
          <p:nvPr/>
        </p:nvSpPr>
        <p:spPr>
          <a:xfrm flipV="1">
            <a:off x="685800" y="2647057"/>
            <a:ext cx="6705600" cy="58043"/>
          </a:xfrm>
          <a:prstGeom prst="line">
            <a:avLst/>
          </a:prstGeom>
          <a:ln w="47625" cap="rnd">
            <a:solidFill>
              <a:srgbClr val="376092"/>
            </a:solidFill>
            <a:prstDash val="solid"/>
            <a:headEnd type="diamond" w="lg" len="lg"/>
            <a:tailEnd type="diamond" w="lg" len="lg"/>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flipH="1">
            <a:off x="12655100" y="1856483"/>
            <a:ext cx="5632900" cy="8430518"/>
          </a:xfrm>
          <a:custGeom>
            <a:avLst/>
            <a:gdLst/>
            <a:ahLst/>
            <a:cxnLst/>
            <a:rect l="l" t="t" r="r" b="b"/>
            <a:pathLst>
              <a:path w="5482294" h="8223441">
                <a:moveTo>
                  <a:pt x="5482294" y="0"/>
                </a:moveTo>
                <a:lnTo>
                  <a:pt x="0" y="0"/>
                </a:lnTo>
                <a:lnTo>
                  <a:pt x="0" y="8223441"/>
                </a:lnTo>
                <a:lnTo>
                  <a:pt x="5482294" y="8223441"/>
                </a:lnTo>
                <a:lnTo>
                  <a:pt x="5482294" y="0"/>
                </a:lnTo>
                <a:close/>
              </a:path>
            </a:pathLst>
          </a:custGeom>
          <a:blipFill dpi="0" rotWithShape="1">
            <a:blip r:embed="rId2">
              <a:alphaModFix amt="28000"/>
            </a:blip>
            <a:srcRect/>
            <a:stretch>
              <a:fillRect/>
            </a:stretch>
          </a:blipFill>
        </p:spPr>
      </p:sp>
      <p:sp>
        <p:nvSpPr>
          <p:cNvPr id="8" name="TextBox 8"/>
          <p:cNvSpPr txBox="1"/>
          <p:nvPr/>
        </p:nvSpPr>
        <p:spPr>
          <a:xfrm>
            <a:off x="698406" y="3543300"/>
            <a:ext cx="9899444" cy="4055406"/>
          </a:xfrm>
          <a:prstGeom prst="rect">
            <a:avLst/>
          </a:prstGeom>
        </p:spPr>
        <p:txBody>
          <a:bodyPr wrap="square" lIns="0" tIns="0" rIns="0" bIns="0" rtlCol="0" anchor="t">
            <a:spAutoFit/>
          </a:bodyPr>
          <a:lstStyle/>
          <a:p>
            <a:pPr algn="just">
              <a:lnSpc>
                <a:spcPct val="150000"/>
              </a:lnSpc>
              <a:spcBef>
                <a:spcPct val="0"/>
              </a:spcBef>
            </a:pPr>
            <a:r>
              <a:rPr lang="en-US" sz="3600" spc="10" dirty="0">
                <a:solidFill>
                  <a:srgbClr val="000000"/>
                </a:solidFill>
                <a:latin typeface="Times New Roman" panose="02020603050405020304" pitchFamily="18" charset="0"/>
                <a:cs typeface="Times New Roman" panose="02020603050405020304" pitchFamily="18" charset="0"/>
              </a:rPr>
              <a:t>The robotic arm can be :</a:t>
            </a:r>
          </a:p>
          <a:p>
            <a:pPr marL="571500" indent="-571500" algn="just">
              <a:lnSpc>
                <a:spcPct val="150000"/>
              </a:lnSpc>
              <a:spcBef>
                <a:spcPct val="0"/>
              </a:spcBef>
              <a:buFont typeface="Arial" panose="020B0604020202020204" pitchFamily="34" charset="0"/>
              <a:buChar char="•"/>
            </a:pPr>
            <a:r>
              <a:rPr lang="en-US" sz="3600" spc="10" dirty="0">
                <a:solidFill>
                  <a:srgbClr val="000000"/>
                </a:solidFill>
                <a:latin typeface="Times New Roman" panose="02020603050405020304" pitchFamily="18" charset="0"/>
                <a:cs typeface="Times New Roman" panose="02020603050405020304" pitchFamily="18" charset="0"/>
              </a:rPr>
              <a:t>More light weighted</a:t>
            </a:r>
          </a:p>
          <a:p>
            <a:pPr marL="571500" indent="-571500" algn="just">
              <a:lnSpc>
                <a:spcPct val="150000"/>
              </a:lnSpc>
              <a:spcBef>
                <a:spcPct val="0"/>
              </a:spcBef>
              <a:buFont typeface="Arial" panose="020B0604020202020204" pitchFamily="34" charset="0"/>
              <a:buChar char="•"/>
            </a:pPr>
            <a:r>
              <a:rPr lang="en-US" sz="3600" spc="10" dirty="0">
                <a:solidFill>
                  <a:srgbClr val="000000"/>
                </a:solidFill>
                <a:latin typeface="Times New Roman" panose="02020603050405020304" pitchFamily="18" charset="0"/>
                <a:cs typeface="Times New Roman" panose="02020603050405020304" pitchFamily="18" charset="0"/>
              </a:rPr>
              <a:t>Programmed using machine learning </a:t>
            </a:r>
          </a:p>
          <a:p>
            <a:pPr algn="just">
              <a:lnSpc>
                <a:spcPct val="150000"/>
              </a:lnSpc>
              <a:spcBef>
                <a:spcPct val="0"/>
              </a:spcBef>
            </a:pPr>
            <a:r>
              <a:rPr lang="en-US" sz="3600" spc="10" dirty="0">
                <a:solidFill>
                  <a:srgbClr val="000000"/>
                </a:solidFill>
                <a:latin typeface="Times New Roman" panose="02020603050405020304" pitchFamily="18" charset="0"/>
                <a:cs typeface="Times New Roman" panose="02020603050405020304" pitchFamily="18" charset="0"/>
              </a:rPr>
              <a:t>so that for same type of instructions will be learned by the arm and performed without any effort.</a:t>
            </a:r>
          </a:p>
        </p:txBody>
      </p:sp>
      <p:sp>
        <p:nvSpPr>
          <p:cNvPr id="9" name="TextBox 9"/>
          <p:cNvSpPr txBox="1"/>
          <p:nvPr/>
        </p:nvSpPr>
        <p:spPr>
          <a:xfrm>
            <a:off x="698406" y="1856482"/>
            <a:ext cx="11948850" cy="1077218"/>
          </a:xfrm>
          <a:prstGeom prst="rect">
            <a:avLst/>
          </a:prstGeom>
        </p:spPr>
        <p:txBody>
          <a:bodyPr wrap="square" lIns="0" tIns="0" rIns="0" bIns="0" rtlCol="0" anchor="t">
            <a:spAutoFit/>
          </a:bodyPr>
          <a:lstStyle/>
          <a:p>
            <a:pPr>
              <a:lnSpc>
                <a:spcPts val="8399"/>
              </a:lnSpc>
            </a:pPr>
            <a:r>
              <a:rPr lang="en-US" sz="6999" dirty="0">
                <a:latin typeface="Poppins Medium Bold"/>
              </a:rPr>
              <a:t>SCOPE FOR FUTURE WORK</a:t>
            </a:r>
          </a:p>
        </p:txBody>
      </p:sp>
      <p:sp>
        <p:nvSpPr>
          <p:cNvPr id="10" name="AutoShape 2">
            <a:extLst>
              <a:ext uri="{FF2B5EF4-FFF2-40B4-BE49-F238E27FC236}">
                <a16:creationId xmlns:a16="http://schemas.microsoft.com/office/drawing/2014/main" id="{09C9E028-1F55-A366-AB39-6E400F6122C9}"/>
              </a:ext>
            </a:extLst>
          </p:cNvPr>
          <p:cNvSpPr/>
          <p:nvPr/>
        </p:nvSpPr>
        <p:spPr>
          <a:xfrm flipV="1">
            <a:off x="690562" y="2863729"/>
            <a:ext cx="11798244" cy="34734"/>
          </a:xfrm>
          <a:prstGeom prst="line">
            <a:avLst/>
          </a:prstGeom>
          <a:ln w="47625" cap="rnd">
            <a:solidFill>
              <a:srgbClr val="376092"/>
            </a:solidFill>
            <a:prstDash val="solid"/>
            <a:headEnd type="diamond" w="lg" len="lg"/>
            <a:tailEnd type="diamond" w="lg" len="lg"/>
          </a:ln>
        </p:spPr>
      </p:sp>
    </p:spTree>
    <p:extLst>
      <p:ext uri="{BB962C8B-B14F-4D97-AF65-F5344CB8AC3E}">
        <p14:creationId xmlns:p14="http://schemas.microsoft.com/office/powerpoint/2010/main" val="296336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955778" y="2247900"/>
            <a:ext cx="16376444" cy="8243219"/>
          </a:xfrm>
          <a:prstGeom prst="rect">
            <a:avLst/>
          </a:prstGeom>
        </p:spPr>
        <p:txBody>
          <a:bodyPr wrap="square" lIns="0" tIns="0" rIns="0" bIns="0" rtlCol="0" anchor="t">
            <a:spAutoFit/>
          </a:bodyPr>
          <a:lstStyle/>
          <a:p>
            <a:pPr marL="457200" lvl="0" indent="-457200" algn="just">
              <a:lnSpc>
                <a:spcPct val="150000"/>
              </a:lnSpc>
              <a:spcAft>
                <a:spcPts val="800"/>
              </a:spcAft>
              <a:buFont typeface="+mj-lt"/>
              <a:buAutoNum type="arabicPeriod"/>
            </a:pPr>
            <a:r>
              <a:rPr lang="en-IN" sz="2600" dirty="0" err="1">
                <a:effectLst/>
                <a:latin typeface="Times New Roman" panose="02020603050405020304" pitchFamily="18" charset="0"/>
                <a:ea typeface="Times New Roman" panose="02020603050405020304" pitchFamily="18" charset="0"/>
              </a:rPr>
              <a:t>Priyambada</a:t>
            </a:r>
            <a:r>
              <a:rPr lang="en-IN" sz="2600" dirty="0">
                <a:effectLst/>
                <a:latin typeface="Times New Roman" panose="02020603050405020304" pitchFamily="18" charset="0"/>
                <a:ea typeface="Times New Roman" panose="02020603050405020304" pitchFamily="18" charset="0"/>
              </a:rPr>
              <a:t> Mishra, Riki Patel, </a:t>
            </a:r>
            <a:r>
              <a:rPr lang="en-IN" sz="2600" dirty="0" err="1">
                <a:effectLst/>
                <a:latin typeface="Times New Roman" panose="02020603050405020304" pitchFamily="18" charset="0"/>
                <a:ea typeface="Times New Roman" panose="02020603050405020304" pitchFamily="18" charset="0"/>
              </a:rPr>
              <a:t>Trushit</a:t>
            </a:r>
            <a:r>
              <a:rPr lang="en-IN" sz="2600" dirty="0">
                <a:effectLst/>
                <a:latin typeface="Times New Roman" panose="02020603050405020304" pitchFamily="18" charset="0"/>
                <a:ea typeface="Times New Roman" panose="02020603050405020304" pitchFamily="18" charset="0"/>
              </a:rPr>
              <a:t> Upadhyaya, Arpan Desai “Review of Development Of Robotic Arm Using Arduino UNO”, International Journal on Recent Researches in Science, Engineering and Technology, ISSN: 2348-3105 Volume 5, Issue 5, May 2017.</a:t>
            </a:r>
          </a:p>
          <a:p>
            <a:pPr marL="457200" lvl="0" indent="-457200" algn="just">
              <a:lnSpc>
                <a:spcPct val="150000"/>
              </a:lnSpc>
              <a:spcAft>
                <a:spcPts val="800"/>
              </a:spcAft>
              <a:buFont typeface="+mj-lt"/>
              <a:buAutoNum type="arabicPeriod"/>
            </a:pPr>
            <a:r>
              <a:rPr lang="en-IN" sz="2600" dirty="0" err="1">
                <a:effectLst/>
                <a:latin typeface="Times New Roman" panose="02020603050405020304" pitchFamily="18" charset="0"/>
                <a:ea typeface="Times New Roman" panose="02020603050405020304" pitchFamily="18" charset="0"/>
              </a:rPr>
              <a:t>Puran</a:t>
            </a:r>
            <a:r>
              <a:rPr lang="en-IN" sz="2600" dirty="0">
                <a:effectLst/>
                <a:latin typeface="Times New Roman" panose="02020603050405020304" pitchFamily="18" charset="0"/>
                <a:ea typeface="Times New Roman" panose="02020603050405020304" pitchFamily="18" charset="0"/>
              </a:rPr>
              <a:t> Singh, Anil Kumar, Mahesh </a:t>
            </a:r>
            <a:r>
              <a:rPr lang="en-IN" sz="2600" dirty="0" err="1">
                <a:effectLst/>
                <a:latin typeface="Times New Roman" panose="02020603050405020304" pitchFamily="18" charset="0"/>
                <a:ea typeface="Times New Roman" panose="02020603050405020304" pitchFamily="18" charset="0"/>
              </a:rPr>
              <a:t>Vashishth</a:t>
            </a:r>
            <a:r>
              <a:rPr lang="en-IN" sz="2600" dirty="0">
                <a:effectLst/>
                <a:latin typeface="Times New Roman" panose="02020603050405020304" pitchFamily="18" charset="0"/>
                <a:ea typeface="Times New Roman" panose="02020603050405020304" pitchFamily="18" charset="0"/>
              </a:rPr>
              <a:t> “Design of Robotic Arm with Gripper and End effector for spot welding”, Universal Journal of Mechanical Engineering 1(3); 92-97, 2013, DOI: 10.13189/ujme,2013.010303.</a:t>
            </a:r>
          </a:p>
          <a:p>
            <a:pPr marL="457200" lvl="0" indent="-457200" algn="just">
              <a:lnSpc>
                <a:spcPct val="150000"/>
              </a:lnSpc>
              <a:spcAft>
                <a:spcPts val="800"/>
              </a:spcAft>
              <a:buFont typeface="+mj-lt"/>
              <a:buAutoNum type="arabicPeriod"/>
            </a:pPr>
            <a:r>
              <a:rPr lang="en-IN" sz="2600" dirty="0" err="1">
                <a:effectLst/>
                <a:latin typeface="Times New Roman" panose="02020603050405020304" pitchFamily="18" charset="0"/>
                <a:ea typeface="Times New Roman" panose="02020603050405020304" pitchFamily="18" charset="0"/>
              </a:rPr>
              <a:t>Anughna</a:t>
            </a:r>
            <a:r>
              <a:rPr lang="en-IN" sz="2600" dirty="0">
                <a:effectLst/>
                <a:latin typeface="Times New Roman" panose="02020603050405020304" pitchFamily="18" charset="0"/>
                <a:ea typeface="Times New Roman" panose="02020603050405020304" pitchFamily="18" charset="0"/>
              </a:rPr>
              <a:t> N, </a:t>
            </a:r>
            <a:r>
              <a:rPr lang="en-IN" sz="2600" dirty="0" err="1">
                <a:effectLst/>
                <a:latin typeface="Times New Roman" panose="02020603050405020304" pitchFamily="18" charset="0"/>
                <a:ea typeface="Times New Roman" panose="02020603050405020304" pitchFamily="18" charset="0"/>
              </a:rPr>
              <a:t>Ranjitha</a:t>
            </a:r>
            <a:r>
              <a:rPr lang="en-IN" sz="2600" dirty="0">
                <a:effectLst/>
                <a:latin typeface="Times New Roman" panose="02020603050405020304" pitchFamily="18" charset="0"/>
                <a:ea typeface="Times New Roman" panose="02020603050405020304" pitchFamily="18" charset="0"/>
              </a:rPr>
              <a:t> V, Tanuja G “Design and Implementation of Wireless Robotic Arm Model using Flex and Gyro Sensor”, International Journal of Recent Technology and Engineering (IJRTE) ISSN: 2277-3878, Volume-8 Issue-5, January 2020.</a:t>
            </a:r>
          </a:p>
          <a:p>
            <a:pPr marL="457200" lvl="0" indent="-457200" algn="just">
              <a:lnSpc>
                <a:spcPct val="150000"/>
              </a:lnSpc>
              <a:spcAft>
                <a:spcPts val="800"/>
              </a:spcAft>
              <a:buFont typeface="+mj-lt"/>
              <a:buAutoNum type="arabicPeriod"/>
            </a:pPr>
            <a:r>
              <a:rPr lang="en-IN" sz="2600" dirty="0">
                <a:effectLst/>
                <a:latin typeface="Times New Roman" panose="02020603050405020304" pitchFamily="18" charset="0"/>
                <a:ea typeface="Times New Roman" panose="02020603050405020304" pitchFamily="18" charset="0"/>
              </a:rPr>
              <a:t> </a:t>
            </a:r>
            <a:r>
              <a:rPr lang="en-IN" sz="2600" dirty="0" err="1">
                <a:effectLst/>
                <a:latin typeface="Times New Roman" panose="02020603050405020304" pitchFamily="18" charset="0"/>
                <a:ea typeface="Times New Roman" panose="02020603050405020304" pitchFamily="18" charset="0"/>
              </a:rPr>
              <a:t>Shamsheer</a:t>
            </a:r>
            <a:r>
              <a:rPr lang="en-IN" sz="2600" dirty="0">
                <a:effectLst/>
                <a:latin typeface="Times New Roman" panose="02020603050405020304" pitchFamily="18" charset="0"/>
                <a:ea typeface="Times New Roman" panose="02020603050405020304" pitchFamily="18" charset="0"/>
              </a:rPr>
              <a:t> Verma “Hand Gestures Remote Controlled Robotic Arm”, Advance in Electronic and Electric Engineering. ISSN 2231-1297, Volume 3, Number 5 (2013), pp. 601-606.</a:t>
            </a:r>
          </a:p>
          <a:p>
            <a:pPr marL="457200" lvl="0" indent="-457200" algn="just">
              <a:lnSpc>
                <a:spcPct val="150000"/>
              </a:lnSpc>
              <a:spcAft>
                <a:spcPts val="800"/>
              </a:spcAft>
              <a:buFont typeface="+mj-lt"/>
              <a:buAutoNum type="arabicPeriod"/>
            </a:pPr>
            <a:r>
              <a:rPr lang="en-IN" sz="2600" dirty="0">
                <a:effectLst/>
                <a:latin typeface="Times New Roman" panose="02020603050405020304" pitchFamily="18" charset="0"/>
                <a:ea typeface="Times New Roman" panose="02020603050405020304" pitchFamily="18" charset="0"/>
              </a:rPr>
              <a:t> </a:t>
            </a:r>
            <a:r>
              <a:rPr lang="en-IN" sz="2600" dirty="0" err="1">
                <a:effectLst/>
                <a:latin typeface="Times New Roman" panose="02020603050405020304" pitchFamily="18" charset="0"/>
                <a:ea typeface="Times New Roman" panose="02020603050405020304" pitchFamily="18" charset="0"/>
              </a:rPr>
              <a:t>Gurudu</a:t>
            </a:r>
            <a:r>
              <a:rPr lang="en-IN" sz="2600" dirty="0">
                <a:effectLst/>
                <a:latin typeface="Times New Roman" panose="02020603050405020304" pitchFamily="18" charset="0"/>
                <a:ea typeface="Times New Roman" panose="02020603050405020304" pitchFamily="18" charset="0"/>
              </a:rPr>
              <a:t> </a:t>
            </a:r>
            <a:r>
              <a:rPr lang="en-IN" sz="2600" dirty="0" err="1">
                <a:effectLst/>
                <a:latin typeface="Times New Roman" panose="02020603050405020304" pitchFamily="18" charset="0"/>
                <a:ea typeface="Times New Roman" panose="02020603050405020304" pitchFamily="18" charset="0"/>
              </a:rPr>
              <a:t>Rishank</a:t>
            </a:r>
            <a:r>
              <a:rPr lang="en-IN" sz="2600" dirty="0">
                <a:effectLst/>
                <a:latin typeface="Times New Roman" panose="02020603050405020304" pitchFamily="18" charset="0"/>
                <a:ea typeface="Times New Roman" panose="02020603050405020304" pitchFamily="18" charset="0"/>
              </a:rPr>
              <a:t> Reddy and Venkata Krishna Prashanth </a:t>
            </a:r>
            <a:r>
              <a:rPr lang="en-IN" sz="2600" dirty="0" err="1">
                <a:effectLst/>
                <a:latin typeface="Times New Roman" panose="02020603050405020304" pitchFamily="18" charset="0"/>
                <a:ea typeface="Times New Roman" panose="02020603050405020304" pitchFamily="18" charset="0"/>
              </a:rPr>
              <a:t>Eranki</a:t>
            </a:r>
            <a:r>
              <a:rPr lang="en-IN" sz="2600" dirty="0">
                <a:effectLst/>
                <a:latin typeface="Times New Roman" panose="02020603050405020304" pitchFamily="18" charset="0"/>
                <a:ea typeface="Times New Roman" panose="02020603050405020304" pitchFamily="18" charset="0"/>
              </a:rPr>
              <a:t> “Design and Structural Analysis of a Robotic Arm” Blekinge Institute of Technology, Karlskrona, Sweden, </a:t>
            </a:r>
          </a:p>
          <a:p>
            <a:pPr algn="just">
              <a:lnSpc>
                <a:spcPct val="150000"/>
              </a:lnSpc>
              <a:spcAft>
                <a:spcPts val="800"/>
              </a:spcAft>
            </a:pPr>
            <a:r>
              <a:rPr lang="en-IN" sz="2600" dirty="0">
                <a:effectLst/>
                <a:latin typeface="Times New Roman" panose="02020603050405020304" pitchFamily="18" charset="0"/>
                <a:ea typeface="Times New Roman" panose="02020603050405020304" pitchFamily="18" charset="0"/>
              </a:rPr>
              <a:t> </a:t>
            </a:r>
          </a:p>
        </p:txBody>
      </p:sp>
      <p:sp>
        <p:nvSpPr>
          <p:cNvPr id="9" name="TextBox 9"/>
          <p:cNvSpPr txBox="1"/>
          <p:nvPr/>
        </p:nvSpPr>
        <p:spPr>
          <a:xfrm>
            <a:off x="1143000" y="876300"/>
            <a:ext cx="10653450" cy="1077218"/>
          </a:xfrm>
          <a:prstGeom prst="rect">
            <a:avLst/>
          </a:prstGeom>
        </p:spPr>
        <p:txBody>
          <a:bodyPr wrap="square" lIns="0" tIns="0" rIns="0" bIns="0" rtlCol="0" anchor="t">
            <a:spAutoFit/>
          </a:bodyPr>
          <a:lstStyle/>
          <a:p>
            <a:pPr>
              <a:lnSpc>
                <a:spcPts val="8399"/>
              </a:lnSpc>
            </a:pPr>
            <a:r>
              <a:rPr lang="en-US" sz="6999" dirty="0">
                <a:latin typeface="Poppins Medium Bold"/>
              </a:rPr>
              <a:t>REFERENCES</a:t>
            </a:r>
          </a:p>
        </p:txBody>
      </p:sp>
      <p:sp>
        <p:nvSpPr>
          <p:cNvPr id="2" name="AutoShape 2">
            <a:extLst>
              <a:ext uri="{FF2B5EF4-FFF2-40B4-BE49-F238E27FC236}">
                <a16:creationId xmlns:a16="http://schemas.microsoft.com/office/drawing/2014/main" id="{176684D8-5B33-BEF2-C4CF-9C9F844BD27F}"/>
              </a:ext>
            </a:extLst>
          </p:cNvPr>
          <p:cNvSpPr/>
          <p:nvPr/>
        </p:nvSpPr>
        <p:spPr>
          <a:xfrm flipV="1">
            <a:off x="955779" y="1768673"/>
            <a:ext cx="5826021" cy="13395"/>
          </a:xfrm>
          <a:prstGeom prst="line">
            <a:avLst/>
          </a:prstGeom>
          <a:ln w="47625" cap="rnd">
            <a:solidFill>
              <a:srgbClr val="376092"/>
            </a:solidFill>
            <a:prstDash val="solid"/>
            <a:headEnd type="diamond" w="lg" len="lg"/>
            <a:tailEnd type="diamond" w="lg" len="lg"/>
          </a:ln>
        </p:spPr>
      </p:sp>
    </p:spTree>
    <p:extLst>
      <p:ext uri="{BB962C8B-B14F-4D97-AF65-F5344CB8AC3E}">
        <p14:creationId xmlns:p14="http://schemas.microsoft.com/office/powerpoint/2010/main" val="245032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328202"/>
            <a:ext cx="18288000" cy="4400748"/>
            <a:chOff x="0" y="0"/>
            <a:chExt cx="5427343" cy="1159045"/>
          </a:xfrm>
          <a:solidFill>
            <a:srgbClr val="376092"/>
          </a:solidFill>
        </p:grpSpPr>
        <p:sp>
          <p:nvSpPr>
            <p:cNvPr id="3" name="Freeform 3"/>
            <p:cNvSpPr/>
            <p:nvPr/>
          </p:nvSpPr>
          <p:spPr>
            <a:xfrm>
              <a:off x="0" y="0"/>
              <a:ext cx="5427343" cy="1159045"/>
            </a:xfrm>
            <a:custGeom>
              <a:avLst/>
              <a:gdLst/>
              <a:ahLst/>
              <a:cxnLst/>
              <a:rect l="l" t="t" r="r" b="b"/>
              <a:pathLst>
                <a:path w="5427343" h="1159045">
                  <a:moveTo>
                    <a:pt x="0" y="0"/>
                  </a:moveTo>
                  <a:lnTo>
                    <a:pt x="5427343" y="0"/>
                  </a:lnTo>
                  <a:lnTo>
                    <a:pt x="5427343" y="1159045"/>
                  </a:lnTo>
                  <a:lnTo>
                    <a:pt x="0" y="1159045"/>
                  </a:lnTo>
                  <a:close/>
                </a:path>
              </a:pathLst>
            </a:custGeom>
            <a:grpFill/>
          </p:spPr>
        </p:sp>
        <p:sp>
          <p:nvSpPr>
            <p:cNvPr id="4" name="TextBox 4"/>
            <p:cNvSpPr txBox="1"/>
            <p:nvPr/>
          </p:nvSpPr>
          <p:spPr>
            <a:xfrm>
              <a:off x="0" y="-38100"/>
              <a:ext cx="5427343" cy="1197145"/>
            </a:xfrm>
            <a:prstGeom prst="rect">
              <a:avLst/>
            </a:prstGeom>
            <a:grpFill/>
          </p:spPr>
          <p:txBody>
            <a:bodyPr lIns="50800" tIns="50800" rIns="50800" bIns="50800" rtlCol="0" anchor="ctr"/>
            <a:lstStyle/>
            <a:p>
              <a:pPr algn="ctr">
                <a:lnSpc>
                  <a:spcPts val="3499"/>
                </a:lnSpc>
              </a:pPr>
              <a:endParaRPr/>
            </a:p>
          </p:txBody>
        </p:sp>
      </p:grpSp>
      <p:sp>
        <p:nvSpPr>
          <p:cNvPr id="5" name="TextBox 5"/>
          <p:cNvSpPr txBox="1"/>
          <p:nvPr/>
        </p:nvSpPr>
        <p:spPr>
          <a:xfrm>
            <a:off x="2702966" y="3238500"/>
            <a:ext cx="12882068" cy="2796984"/>
          </a:xfrm>
          <a:prstGeom prst="rect">
            <a:avLst/>
          </a:prstGeom>
        </p:spPr>
        <p:txBody>
          <a:bodyPr lIns="0" tIns="0" rIns="0" bIns="0" rtlCol="0" anchor="t">
            <a:spAutoFit/>
          </a:bodyPr>
          <a:lstStyle/>
          <a:p>
            <a:pPr>
              <a:lnSpc>
                <a:spcPts val="21843"/>
              </a:lnSpc>
            </a:pPr>
            <a:r>
              <a:rPr lang="en-US" sz="18202" dirty="0">
                <a:solidFill>
                  <a:srgbClr val="376092"/>
                </a:solidFill>
                <a:latin typeface="Poppins Medium Bold"/>
              </a:rPr>
              <a:t>Thank You</a:t>
            </a:r>
          </a:p>
        </p:txBody>
      </p:sp>
      <p:sp>
        <p:nvSpPr>
          <p:cNvPr id="6" name="Freeform 3">
            <a:extLst>
              <a:ext uri="{FF2B5EF4-FFF2-40B4-BE49-F238E27FC236}">
                <a16:creationId xmlns:a16="http://schemas.microsoft.com/office/drawing/2014/main" id="{3AEB421C-2E35-913B-8AF3-4E0704BBCD9A}"/>
              </a:ext>
            </a:extLst>
          </p:cNvPr>
          <p:cNvSpPr/>
          <p:nvPr/>
        </p:nvSpPr>
        <p:spPr>
          <a:xfrm>
            <a:off x="19895" y="46554"/>
            <a:ext cx="1976624" cy="1889747"/>
          </a:xfrm>
          <a:custGeom>
            <a:avLst/>
            <a:gdLst/>
            <a:ahLst/>
            <a:cxnLst/>
            <a:rect l="l" t="t" r="r" b="b"/>
            <a:pathLst>
              <a:path w="1976624" h="1889747">
                <a:moveTo>
                  <a:pt x="0" y="0"/>
                </a:moveTo>
                <a:lnTo>
                  <a:pt x="1976624" y="0"/>
                </a:lnTo>
                <a:lnTo>
                  <a:pt x="1976624" y="1889747"/>
                </a:lnTo>
                <a:lnTo>
                  <a:pt x="0" y="1889747"/>
                </a:lnTo>
                <a:lnTo>
                  <a:pt x="0" y="0"/>
                </a:lnTo>
                <a:close/>
              </a:path>
            </a:pathLst>
          </a:custGeom>
          <a:blipFill>
            <a:blip r:embed="rId2"/>
            <a:stretch>
              <a:fillRect b="-4597"/>
            </a:stretch>
          </a:blipFill>
        </p:spPr>
      </p:sp>
      <p:sp>
        <p:nvSpPr>
          <p:cNvPr id="7" name="Freeform 12">
            <a:extLst>
              <a:ext uri="{FF2B5EF4-FFF2-40B4-BE49-F238E27FC236}">
                <a16:creationId xmlns:a16="http://schemas.microsoft.com/office/drawing/2014/main" id="{F89AC22F-98F6-E90A-39E9-53CB8BA7897F}"/>
              </a:ext>
            </a:extLst>
          </p:cNvPr>
          <p:cNvSpPr/>
          <p:nvPr/>
        </p:nvSpPr>
        <p:spPr>
          <a:xfrm>
            <a:off x="16004740" y="133350"/>
            <a:ext cx="1898989" cy="1831525"/>
          </a:xfrm>
          <a:custGeom>
            <a:avLst/>
            <a:gdLst/>
            <a:ahLst/>
            <a:cxnLst/>
            <a:rect l="l" t="t" r="r" b="b"/>
            <a:pathLst>
              <a:path w="2229734" h="2229734">
                <a:moveTo>
                  <a:pt x="0" y="0"/>
                </a:moveTo>
                <a:lnTo>
                  <a:pt x="2229734" y="0"/>
                </a:lnTo>
                <a:lnTo>
                  <a:pt x="2229734" y="2229734"/>
                </a:lnTo>
                <a:lnTo>
                  <a:pt x="0" y="2229734"/>
                </a:lnTo>
                <a:lnTo>
                  <a:pt x="0" y="0"/>
                </a:lnTo>
                <a:close/>
              </a:path>
            </a:pathLst>
          </a:custGeom>
          <a:blipFill>
            <a:blip r:embed="rId3"/>
            <a:stretch>
              <a:fillRect/>
            </a:stretch>
          </a:blipFill>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19843" y="1743754"/>
            <a:ext cx="1901285" cy="6700564"/>
          </a:xfrm>
          <a:custGeom>
            <a:avLst/>
            <a:gdLst/>
            <a:ahLst/>
            <a:cxnLst/>
            <a:rect l="l" t="t" r="r" b="b"/>
            <a:pathLst>
              <a:path w="1901285" h="6700564">
                <a:moveTo>
                  <a:pt x="0" y="0"/>
                </a:moveTo>
                <a:lnTo>
                  <a:pt x="1901285" y="0"/>
                </a:lnTo>
                <a:lnTo>
                  <a:pt x="1901285" y="6700563"/>
                </a:lnTo>
                <a:lnTo>
                  <a:pt x="0" y="6700563"/>
                </a:lnTo>
                <a:lnTo>
                  <a:pt x="0" y="0"/>
                </a:lnTo>
                <a:close/>
              </a:path>
            </a:pathLst>
          </a:custGeom>
          <a:blipFill>
            <a:blip r:embed="rId2"/>
            <a:stretch>
              <a:fillRect/>
            </a:stretch>
          </a:blipFill>
        </p:spPr>
      </p:sp>
      <p:sp>
        <p:nvSpPr>
          <p:cNvPr id="3" name="TextBox 3"/>
          <p:cNvSpPr txBox="1"/>
          <p:nvPr/>
        </p:nvSpPr>
        <p:spPr>
          <a:xfrm>
            <a:off x="731581" y="4287581"/>
            <a:ext cx="6488262" cy="1371600"/>
          </a:xfrm>
          <a:prstGeom prst="rect">
            <a:avLst/>
          </a:prstGeom>
        </p:spPr>
        <p:txBody>
          <a:bodyPr lIns="0" tIns="0" rIns="0" bIns="0" rtlCol="0" anchor="t">
            <a:spAutoFit/>
          </a:bodyPr>
          <a:lstStyle/>
          <a:p>
            <a:pPr>
              <a:lnSpc>
                <a:spcPts val="10800"/>
              </a:lnSpc>
            </a:pPr>
            <a:r>
              <a:rPr lang="en-US" sz="9000" dirty="0">
                <a:solidFill>
                  <a:srgbClr val="376092"/>
                </a:solidFill>
                <a:latin typeface="Poppins Medium Bold"/>
              </a:rPr>
              <a:t>CONTENTS</a:t>
            </a:r>
          </a:p>
        </p:txBody>
      </p:sp>
      <p:grpSp>
        <p:nvGrpSpPr>
          <p:cNvPr id="37" name="Group 36">
            <a:extLst>
              <a:ext uri="{FF2B5EF4-FFF2-40B4-BE49-F238E27FC236}">
                <a16:creationId xmlns:a16="http://schemas.microsoft.com/office/drawing/2014/main" id="{A10F2E74-4A60-BCA2-F6E7-8941AF7009C1}"/>
              </a:ext>
            </a:extLst>
          </p:cNvPr>
          <p:cNvGrpSpPr/>
          <p:nvPr/>
        </p:nvGrpSpPr>
        <p:grpSpPr>
          <a:xfrm>
            <a:off x="6705600" y="1357829"/>
            <a:ext cx="9940976" cy="7443271"/>
            <a:chOff x="6705600" y="650218"/>
            <a:chExt cx="9940976" cy="7443271"/>
          </a:xfrm>
        </p:grpSpPr>
        <p:sp>
          <p:nvSpPr>
            <p:cNvPr id="6" name="AutoShape 6"/>
            <p:cNvSpPr/>
            <p:nvPr/>
          </p:nvSpPr>
          <p:spPr>
            <a:xfrm>
              <a:off x="10486543" y="3297026"/>
              <a:ext cx="5887373" cy="0"/>
            </a:xfrm>
            <a:prstGeom prst="line">
              <a:avLst/>
            </a:prstGeom>
            <a:ln w="19050" cap="rnd">
              <a:solidFill>
                <a:srgbClr val="000000"/>
              </a:solidFill>
              <a:prstDash val="solid"/>
              <a:headEnd type="none" w="sm" len="sm"/>
              <a:tailEnd type="none" w="sm" len="sm"/>
            </a:ln>
          </p:spPr>
        </p:sp>
        <p:sp>
          <p:nvSpPr>
            <p:cNvPr id="9" name="TextBox 9"/>
            <p:cNvSpPr txBox="1"/>
            <p:nvPr/>
          </p:nvSpPr>
          <p:spPr>
            <a:xfrm>
              <a:off x="10486543" y="6046015"/>
              <a:ext cx="2209800" cy="457836"/>
            </a:xfrm>
            <a:prstGeom prst="rect">
              <a:avLst/>
            </a:prstGeom>
          </p:spPr>
          <p:txBody>
            <a:bodyPr lIns="0" tIns="0" rIns="0" bIns="0" rtlCol="0" anchor="t">
              <a:spAutoFit/>
            </a:bodyPr>
            <a:lstStyle/>
            <a:p>
              <a:pPr marL="0" lvl="0" indent="0" algn="l">
                <a:lnSpc>
                  <a:spcPts val="3639"/>
                </a:lnSpc>
                <a:spcBef>
                  <a:spcPct val="0"/>
                </a:spcBef>
              </a:pPr>
              <a:r>
                <a:rPr lang="en-US" sz="2599" u="none" strike="noStrike" dirty="0">
                  <a:solidFill>
                    <a:srgbClr val="000000"/>
                  </a:solidFill>
                  <a:latin typeface="Georgia Pro"/>
                </a:rPr>
                <a:t>CONCLUSION</a:t>
              </a:r>
            </a:p>
          </p:txBody>
        </p:sp>
        <p:sp>
          <p:nvSpPr>
            <p:cNvPr id="11" name="AutoShape 11"/>
            <p:cNvSpPr/>
            <p:nvPr/>
          </p:nvSpPr>
          <p:spPr>
            <a:xfrm>
              <a:off x="10486542" y="4838932"/>
              <a:ext cx="5887373" cy="0"/>
            </a:xfrm>
            <a:prstGeom prst="line">
              <a:avLst/>
            </a:prstGeom>
            <a:ln w="19050" cap="rnd">
              <a:solidFill>
                <a:srgbClr val="000000"/>
              </a:solidFill>
              <a:prstDash val="solid"/>
              <a:headEnd type="none" w="sm" len="sm"/>
              <a:tailEnd type="none" w="sm" len="sm"/>
            </a:ln>
          </p:spPr>
        </p:sp>
        <p:sp>
          <p:nvSpPr>
            <p:cNvPr id="12" name="AutoShape 12"/>
            <p:cNvSpPr/>
            <p:nvPr/>
          </p:nvSpPr>
          <p:spPr>
            <a:xfrm>
              <a:off x="10416967" y="4229100"/>
              <a:ext cx="5887373" cy="0"/>
            </a:xfrm>
            <a:prstGeom prst="line">
              <a:avLst/>
            </a:prstGeom>
            <a:ln w="19050" cap="rnd">
              <a:solidFill>
                <a:srgbClr val="000000"/>
              </a:solidFill>
              <a:prstDash val="solid"/>
              <a:headEnd type="none" w="sm" len="sm"/>
              <a:tailEnd type="none" w="sm" len="sm"/>
            </a:ln>
          </p:spPr>
        </p:sp>
        <p:sp>
          <p:nvSpPr>
            <p:cNvPr id="13" name="AutoShape 13"/>
            <p:cNvSpPr/>
            <p:nvPr/>
          </p:nvSpPr>
          <p:spPr>
            <a:xfrm>
              <a:off x="10486543" y="2505816"/>
              <a:ext cx="5887373" cy="0"/>
            </a:xfrm>
            <a:prstGeom prst="line">
              <a:avLst/>
            </a:prstGeom>
            <a:ln w="19050" cap="rnd">
              <a:solidFill>
                <a:srgbClr val="000000"/>
              </a:solidFill>
              <a:prstDash val="solid"/>
              <a:headEnd type="none" w="sm" len="sm"/>
              <a:tailEnd type="none" w="sm" len="sm"/>
            </a:ln>
          </p:spPr>
        </p:sp>
        <p:sp>
          <p:nvSpPr>
            <p:cNvPr id="14" name="AutoShape 14"/>
            <p:cNvSpPr/>
            <p:nvPr/>
          </p:nvSpPr>
          <p:spPr>
            <a:xfrm>
              <a:off x="10373608" y="1104900"/>
              <a:ext cx="5887373" cy="0"/>
            </a:xfrm>
            <a:prstGeom prst="line">
              <a:avLst/>
            </a:prstGeom>
            <a:ln w="19050" cap="rnd">
              <a:solidFill>
                <a:srgbClr val="000000"/>
              </a:solidFill>
              <a:prstDash val="solid"/>
              <a:headEnd type="none" w="sm" len="sm"/>
              <a:tailEnd type="none" w="sm" len="sm"/>
            </a:ln>
          </p:spPr>
        </p:sp>
        <p:sp>
          <p:nvSpPr>
            <p:cNvPr id="15" name="TextBox 15"/>
            <p:cNvSpPr txBox="1"/>
            <p:nvPr/>
          </p:nvSpPr>
          <p:spPr>
            <a:xfrm>
              <a:off x="10102111" y="650218"/>
              <a:ext cx="4074081" cy="422360"/>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Georgia Pro"/>
                </a:rPr>
                <a:t> PROBLEM STATEMENT</a:t>
              </a:r>
            </a:p>
          </p:txBody>
        </p:sp>
        <p:sp>
          <p:nvSpPr>
            <p:cNvPr id="17" name="TextBox 17"/>
            <p:cNvSpPr txBox="1"/>
            <p:nvPr/>
          </p:nvSpPr>
          <p:spPr>
            <a:xfrm>
              <a:off x="8153400" y="2023529"/>
              <a:ext cx="5941896" cy="435376"/>
            </a:xfrm>
            <a:prstGeom prst="rect">
              <a:avLst/>
            </a:prstGeom>
          </p:spPr>
          <p:txBody>
            <a:bodyPr lIns="0" tIns="0" rIns="0" bIns="0" rtlCol="0" anchor="t">
              <a:spAutoFit/>
            </a:bodyPr>
            <a:lstStyle/>
            <a:p>
              <a:pPr algn="ctr">
                <a:lnSpc>
                  <a:spcPts val="3640"/>
                </a:lnSpc>
              </a:pPr>
              <a:r>
                <a:rPr lang="en-US" sz="2600" dirty="0">
                  <a:solidFill>
                    <a:srgbClr val="000000"/>
                  </a:solidFill>
                  <a:latin typeface="Georgia Pro"/>
                </a:rPr>
                <a:t>    FEATURES</a:t>
              </a:r>
            </a:p>
          </p:txBody>
        </p:sp>
        <p:sp>
          <p:nvSpPr>
            <p:cNvPr id="18" name="TextBox 18"/>
            <p:cNvSpPr txBox="1"/>
            <p:nvPr/>
          </p:nvSpPr>
          <p:spPr>
            <a:xfrm>
              <a:off x="10347584" y="2829666"/>
              <a:ext cx="4100105" cy="457835"/>
            </a:xfrm>
            <a:prstGeom prst="rect">
              <a:avLst/>
            </a:prstGeom>
          </p:spPr>
          <p:txBody>
            <a:bodyPr lIns="0" tIns="0" rIns="0" bIns="0" rtlCol="0" anchor="t">
              <a:spAutoFit/>
            </a:bodyPr>
            <a:lstStyle/>
            <a:p>
              <a:pPr algn="ctr">
                <a:lnSpc>
                  <a:spcPts val="3640"/>
                </a:lnSpc>
              </a:pPr>
              <a:r>
                <a:rPr lang="en-US" sz="2600">
                  <a:solidFill>
                    <a:srgbClr val="000000"/>
                  </a:solidFill>
                  <a:latin typeface="Georgia Pro"/>
                </a:rPr>
                <a:t>PARTS &amp;  COMPONENTS</a:t>
              </a:r>
            </a:p>
          </p:txBody>
        </p:sp>
        <p:sp>
          <p:nvSpPr>
            <p:cNvPr id="19" name="TextBox 19"/>
            <p:cNvSpPr txBox="1"/>
            <p:nvPr/>
          </p:nvSpPr>
          <p:spPr>
            <a:xfrm>
              <a:off x="10347584" y="3639926"/>
              <a:ext cx="4546222" cy="457835"/>
            </a:xfrm>
            <a:prstGeom prst="rect">
              <a:avLst/>
            </a:prstGeom>
          </p:spPr>
          <p:txBody>
            <a:bodyPr lIns="0" tIns="0" rIns="0" bIns="0" rtlCol="0" anchor="t">
              <a:spAutoFit/>
            </a:bodyPr>
            <a:lstStyle/>
            <a:p>
              <a:pPr algn="ctr">
                <a:lnSpc>
                  <a:spcPts val="3640"/>
                </a:lnSpc>
              </a:pPr>
              <a:r>
                <a:rPr lang="en-US" sz="2600">
                  <a:solidFill>
                    <a:srgbClr val="000000"/>
                  </a:solidFill>
                  <a:latin typeface="Georgia Pro"/>
                </a:rPr>
                <a:t>DESIGN &amp; CONSTRUCTION</a:t>
              </a:r>
            </a:p>
          </p:txBody>
        </p:sp>
        <p:sp>
          <p:nvSpPr>
            <p:cNvPr id="20" name="TextBox 20"/>
            <p:cNvSpPr txBox="1"/>
            <p:nvPr/>
          </p:nvSpPr>
          <p:spPr>
            <a:xfrm>
              <a:off x="10194153" y="4381097"/>
              <a:ext cx="4014528" cy="457835"/>
            </a:xfrm>
            <a:prstGeom prst="rect">
              <a:avLst/>
            </a:prstGeom>
          </p:spPr>
          <p:txBody>
            <a:bodyPr lIns="0" tIns="0" rIns="0" bIns="0" rtlCol="0" anchor="t">
              <a:spAutoFit/>
            </a:bodyPr>
            <a:lstStyle/>
            <a:p>
              <a:pPr algn="ctr">
                <a:lnSpc>
                  <a:spcPts val="3640"/>
                </a:lnSpc>
              </a:pPr>
              <a:r>
                <a:rPr lang="en-US" sz="2600" dirty="0">
                  <a:solidFill>
                    <a:srgbClr val="000000"/>
                  </a:solidFill>
                  <a:latin typeface="Georgia Pro"/>
                </a:rPr>
                <a:t>WORKING PRINCIPLE</a:t>
              </a:r>
            </a:p>
          </p:txBody>
        </p:sp>
        <p:sp>
          <p:nvSpPr>
            <p:cNvPr id="22" name="AutoShape 22"/>
            <p:cNvSpPr/>
            <p:nvPr/>
          </p:nvSpPr>
          <p:spPr>
            <a:xfrm>
              <a:off x="10416967" y="8093489"/>
              <a:ext cx="5887373" cy="0"/>
            </a:xfrm>
            <a:prstGeom prst="line">
              <a:avLst/>
            </a:prstGeom>
            <a:ln w="19050" cap="rnd">
              <a:solidFill>
                <a:srgbClr val="000000"/>
              </a:solidFill>
              <a:prstDash val="solid"/>
              <a:headEnd type="none" w="sm" len="sm"/>
              <a:tailEnd type="none" w="sm" len="sm"/>
            </a:ln>
          </p:spPr>
          <p:txBody>
            <a:bodyPr/>
            <a:lstStyle/>
            <a:p>
              <a:endParaRPr lang="en-IN" dirty="0"/>
            </a:p>
          </p:txBody>
        </p:sp>
        <p:sp>
          <p:nvSpPr>
            <p:cNvPr id="23" name="TextBox 9">
              <a:extLst>
                <a:ext uri="{FF2B5EF4-FFF2-40B4-BE49-F238E27FC236}">
                  <a16:creationId xmlns:a16="http://schemas.microsoft.com/office/drawing/2014/main" id="{4762812A-EE52-3B9B-10BE-FB5A5FF8AF72}"/>
                </a:ext>
              </a:extLst>
            </p:cNvPr>
            <p:cNvSpPr txBox="1"/>
            <p:nvPr/>
          </p:nvSpPr>
          <p:spPr>
            <a:xfrm>
              <a:off x="10489780" y="6819133"/>
              <a:ext cx="5045428" cy="442237"/>
            </a:xfrm>
            <a:prstGeom prst="rect">
              <a:avLst/>
            </a:prstGeom>
          </p:spPr>
          <p:txBody>
            <a:bodyPr wrap="square" lIns="0" tIns="0" rIns="0" bIns="0" rtlCol="0" anchor="t">
              <a:spAutoFit/>
            </a:bodyPr>
            <a:lstStyle/>
            <a:p>
              <a:pPr marL="0" lvl="0" indent="0" algn="l">
                <a:lnSpc>
                  <a:spcPts val="3639"/>
                </a:lnSpc>
                <a:spcBef>
                  <a:spcPct val="0"/>
                </a:spcBef>
              </a:pPr>
              <a:r>
                <a:rPr lang="en-US" sz="2400" u="none" strike="noStrike" dirty="0">
                  <a:solidFill>
                    <a:srgbClr val="000000"/>
                  </a:solidFill>
                  <a:latin typeface="Georgia Pro"/>
                </a:rPr>
                <a:t>SCOPE FOR FUTURE WORK</a:t>
              </a:r>
            </a:p>
          </p:txBody>
        </p:sp>
        <p:sp>
          <p:nvSpPr>
            <p:cNvPr id="24" name="AutoShape 22">
              <a:extLst>
                <a:ext uri="{FF2B5EF4-FFF2-40B4-BE49-F238E27FC236}">
                  <a16:creationId xmlns:a16="http://schemas.microsoft.com/office/drawing/2014/main" id="{13A213F9-AF72-EB75-6A8D-652B458ABBF5}"/>
                </a:ext>
              </a:extLst>
            </p:cNvPr>
            <p:cNvSpPr/>
            <p:nvPr/>
          </p:nvSpPr>
          <p:spPr>
            <a:xfrm>
              <a:off x="10486542" y="7429500"/>
              <a:ext cx="5887373" cy="0"/>
            </a:xfrm>
            <a:prstGeom prst="line">
              <a:avLst/>
            </a:prstGeom>
            <a:ln w="19050" cap="rnd">
              <a:solidFill>
                <a:srgbClr val="000000"/>
              </a:solidFill>
              <a:prstDash val="solid"/>
              <a:headEnd type="none" w="sm" len="sm"/>
              <a:tailEnd type="none" w="sm" len="sm"/>
            </a:ln>
          </p:spPr>
          <p:txBody>
            <a:bodyPr/>
            <a:lstStyle/>
            <a:p>
              <a:endParaRPr lang="en-IN" dirty="0"/>
            </a:p>
          </p:txBody>
        </p:sp>
        <p:sp>
          <p:nvSpPr>
            <p:cNvPr id="27" name="AutoShape 11">
              <a:extLst>
                <a:ext uri="{FF2B5EF4-FFF2-40B4-BE49-F238E27FC236}">
                  <a16:creationId xmlns:a16="http://schemas.microsoft.com/office/drawing/2014/main" id="{90AADFF4-14BE-822E-797F-E8AD3CE0B530}"/>
                </a:ext>
              </a:extLst>
            </p:cNvPr>
            <p:cNvSpPr/>
            <p:nvPr/>
          </p:nvSpPr>
          <p:spPr>
            <a:xfrm>
              <a:off x="10536159" y="5829300"/>
              <a:ext cx="5887373" cy="0"/>
            </a:xfrm>
            <a:prstGeom prst="line">
              <a:avLst/>
            </a:prstGeom>
            <a:ln w="19050" cap="rnd">
              <a:solidFill>
                <a:srgbClr val="000000"/>
              </a:solidFill>
              <a:prstDash val="solid"/>
              <a:headEnd type="none" w="sm" len="sm"/>
              <a:tailEnd type="none" w="sm" len="sm"/>
            </a:ln>
          </p:spPr>
          <p:txBody>
            <a:bodyPr/>
            <a:lstStyle/>
            <a:p>
              <a:endParaRPr lang="en-IN" dirty="0"/>
            </a:p>
          </p:txBody>
        </p:sp>
        <p:sp>
          <p:nvSpPr>
            <p:cNvPr id="28" name="AutoShape 11">
              <a:extLst>
                <a:ext uri="{FF2B5EF4-FFF2-40B4-BE49-F238E27FC236}">
                  <a16:creationId xmlns:a16="http://schemas.microsoft.com/office/drawing/2014/main" id="{B19150AC-A657-6DA8-9700-01812B70D9ED}"/>
                </a:ext>
              </a:extLst>
            </p:cNvPr>
            <p:cNvSpPr/>
            <p:nvPr/>
          </p:nvSpPr>
          <p:spPr>
            <a:xfrm>
              <a:off x="10512935" y="6591300"/>
              <a:ext cx="5887373" cy="0"/>
            </a:xfrm>
            <a:prstGeom prst="line">
              <a:avLst/>
            </a:prstGeom>
            <a:ln w="19050" cap="rnd">
              <a:solidFill>
                <a:srgbClr val="000000"/>
              </a:solidFill>
              <a:prstDash val="solid"/>
              <a:headEnd type="none" w="sm" len="sm"/>
              <a:tailEnd type="none" w="sm" len="sm"/>
            </a:ln>
          </p:spPr>
        </p:sp>
        <p:sp>
          <p:nvSpPr>
            <p:cNvPr id="31" name="TextBox 30">
              <a:extLst>
                <a:ext uri="{FF2B5EF4-FFF2-40B4-BE49-F238E27FC236}">
                  <a16:creationId xmlns:a16="http://schemas.microsoft.com/office/drawing/2014/main" id="{9AF7D74D-7E0C-BE69-7347-6BCCDDA4D199}"/>
                </a:ext>
              </a:extLst>
            </p:cNvPr>
            <p:cNvSpPr txBox="1"/>
            <p:nvPr/>
          </p:nvSpPr>
          <p:spPr>
            <a:xfrm>
              <a:off x="8746110" y="5166587"/>
              <a:ext cx="7900466" cy="520912"/>
            </a:xfrm>
            <a:prstGeom prst="rect">
              <a:avLst/>
            </a:prstGeom>
            <a:noFill/>
          </p:spPr>
          <p:txBody>
            <a:bodyPr wrap="square">
              <a:spAutoFit/>
            </a:bodyPr>
            <a:lstStyle/>
            <a:p>
              <a:pPr algn="ctr">
                <a:lnSpc>
                  <a:spcPts val="3640"/>
                </a:lnSpc>
              </a:pPr>
              <a:r>
                <a:rPr lang="en-US" sz="2400" dirty="0">
                  <a:solidFill>
                    <a:srgbClr val="000000"/>
                  </a:solidFill>
                  <a:latin typeface="Georgia Pro"/>
                </a:rPr>
                <a:t>  ROBOTIC GLOVE &amp; IT’S MODEL</a:t>
              </a:r>
            </a:p>
          </p:txBody>
        </p:sp>
        <p:sp>
          <p:nvSpPr>
            <p:cNvPr id="33" name="TextBox 32">
              <a:extLst>
                <a:ext uri="{FF2B5EF4-FFF2-40B4-BE49-F238E27FC236}">
                  <a16:creationId xmlns:a16="http://schemas.microsoft.com/office/drawing/2014/main" id="{6E2FD214-4A61-0DFA-C54C-335F74FE86F5}"/>
                </a:ext>
              </a:extLst>
            </p:cNvPr>
            <p:cNvSpPr txBox="1"/>
            <p:nvPr/>
          </p:nvSpPr>
          <p:spPr>
            <a:xfrm>
              <a:off x="6705600" y="7444234"/>
              <a:ext cx="9497133" cy="534570"/>
            </a:xfrm>
            <a:prstGeom prst="rect">
              <a:avLst/>
            </a:prstGeom>
            <a:noFill/>
          </p:spPr>
          <p:txBody>
            <a:bodyPr wrap="square">
              <a:spAutoFit/>
            </a:bodyPr>
            <a:lstStyle/>
            <a:p>
              <a:pPr algn="ctr">
                <a:lnSpc>
                  <a:spcPts val="3640"/>
                </a:lnSpc>
              </a:pPr>
              <a:r>
                <a:rPr lang="en-US" sz="2400" dirty="0">
                  <a:solidFill>
                    <a:srgbClr val="000000"/>
                  </a:solidFill>
                  <a:latin typeface="Georgia Pro"/>
                </a:rPr>
                <a:t>REFERENCES</a:t>
              </a:r>
            </a:p>
          </p:txBody>
        </p:sp>
        <p:sp>
          <p:nvSpPr>
            <p:cNvPr id="34" name="AutoShape 14">
              <a:extLst>
                <a:ext uri="{FF2B5EF4-FFF2-40B4-BE49-F238E27FC236}">
                  <a16:creationId xmlns:a16="http://schemas.microsoft.com/office/drawing/2014/main" id="{5DFB7AEA-AE4A-93A3-F14E-55D935CEE803}"/>
                </a:ext>
              </a:extLst>
            </p:cNvPr>
            <p:cNvSpPr/>
            <p:nvPr/>
          </p:nvSpPr>
          <p:spPr>
            <a:xfrm>
              <a:off x="10416968" y="1866900"/>
              <a:ext cx="5887373" cy="0"/>
            </a:xfrm>
            <a:prstGeom prst="line">
              <a:avLst/>
            </a:prstGeom>
            <a:ln w="19050" cap="rnd">
              <a:solidFill>
                <a:srgbClr val="000000"/>
              </a:solidFill>
              <a:prstDash val="solid"/>
              <a:headEnd type="none" w="sm" len="sm"/>
              <a:tailEnd type="none" w="sm" len="sm"/>
            </a:ln>
          </p:spPr>
        </p:sp>
        <p:sp>
          <p:nvSpPr>
            <p:cNvPr id="35" name="TextBox 15">
              <a:extLst>
                <a:ext uri="{FF2B5EF4-FFF2-40B4-BE49-F238E27FC236}">
                  <a16:creationId xmlns:a16="http://schemas.microsoft.com/office/drawing/2014/main" id="{2C28DEC8-F2CE-13B3-E619-5AF8A3D04CCC}"/>
                </a:ext>
              </a:extLst>
            </p:cNvPr>
            <p:cNvSpPr txBox="1"/>
            <p:nvPr/>
          </p:nvSpPr>
          <p:spPr>
            <a:xfrm>
              <a:off x="10347584" y="1311318"/>
              <a:ext cx="2638886" cy="431800"/>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Georgia Pro"/>
                </a:rPr>
                <a:t>INTRODUCTION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23975" y="2093554"/>
            <a:ext cx="8715082" cy="68031"/>
          </a:xfrm>
          <a:prstGeom prst="line">
            <a:avLst/>
          </a:prstGeom>
          <a:ln w="47625" cap="rnd">
            <a:solidFill>
              <a:srgbClr val="376092"/>
            </a:solidFill>
            <a:prstDash val="solid"/>
            <a:headEnd type="diamond" w="lg" len="lg"/>
            <a:tailEnd type="diamond" w="lg" len="lg"/>
          </a:ln>
        </p:spPr>
      </p:sp>
      <p:grpSp>
        <p:nvGrpSpPr>
          <p:cNvPr id="6" name="Group 6"/>
          <p:cNvGrpSpPr/>
          <p:nvPr/>
        </p:nvGrpSpPr>
        <p:grpSpPr>
          <a:xfrm>
            <a:off x="1142417" y="2738345"/>
            <a:ext cx="10287583" cy="6019234"/>
            <a:chOff x="0" y="0"/>
            <a:chExt cx="2343148" cy="1269881"/>
          </a:xfrm>
          <a:solidFill>
            <a:schemeClr val="accent1">
              <a:lumMod val="60000"/>
              <a:lumOff val="40000"/>
            </a:schemeClr>
          </a:solidFill>
        </p:grpSpPr>
        <p:sp>
          <p:nvSpPr>
            <p:cNvPr id="7" name="Freeform 7"/>
            <p:cNvSpPr/>
            <p:nvPr/>
          </p:nvSpPr>
          <p:spPr>
            <a:xfrm>
              <a:off x="0" y="0"/>
              <a:ext cx="2343148" cy="1137732"/>
            </a:xfrm>
            <a:custGeom>
              <a:avLst/>
              <a:gdLst/>
              <a:ahLst/>
              <a:cxnLst/>
              <a:rect l="l" t="t" r="r" b="b"/>
              <a:pathLst>
                <a:path w="2343148" h="1137732">
                  <a:moveTo>
                    <a:pt x="34535" y="0"/>
                  </a:moveTo>
                  <a:lnTo>
                    <a:pt x="2308612" y="0"/>
                  </a:lnTo>
                  <a:cubicBezTo>
                    <a:pt x="2327686" y="0"/>
                    <a:pt x="2343148" y="15462"/>
                    <a:pt x="2343148" y="34535"/>
                  </a:cubicBezTo>
                  <a:lnTo>
                    <a:pt x="2343148" y="1103197"/>
                  </a:lnTo>
                  <a:cubicBezTo>
                    <a:pt x="2343148" y="1122270"/>
                    <a:pt x="2327686" y="1137732"/>
                    <a:pt x="2308612" y="1137732"/>
                  </a:cubicBezTo>
                  <a:lnTo>
                    <a:pt x="34535" y="1137732"/>
                  </a:lnTo>
                  <a:cubicBezTo>
                    <a:pt x="15462" y="1137732"/>
                    <a:pt x="0" y="1122270"/>
                    <a:pt x="0" y="1103197"/>
                  </a:cubicBezTo>
                  <a:lnTo>
                    <a:pt x="0" y="34535"/>
                  </a:lnTo>
                  <a:cubicBezTo>
                    <a:pt x="0" y="15462"/>
                    <a:pt x="15462" y="0"/>
                    <a:pt x="34535" y="0"/>
                  </a:cubicBezTo>
                  <a:close/>
                </a:path>
              </a:pathLst>
            </a:custGeom>
            <a:grpFill/>
            <a:ln cap="rnd">
              <a:noFill/>
              <a:prstDash val="solid"/>
              <a:round/>
            </a:ln>
          </p:spPr>
        </p:sp>
        <p:sp>
          <p:nvSpPr>
            <p:cNvPr id="8" name="TextBox 8"/>
            <p:cNvSpPr txBox="1"/>
            <p:nvPr/>
          </p:nvSpPr>
          <p:spPr>
            <a:xfrm>
              <a:off x="0" y="94049"/>
              <a:ext cx="2343148" cy="1175832"/>
            </a:xfrm>
            <a:prstGeom prst="rect">
              <a:avLst/>
            </a:prstGeom>
            <a:grpFill/>
          </p:spPr>
          <p:txBody>
            <a:bodyPr lIns="50800" tIns="50800" rIns="50800" bIns="50800" rtlCol="0" anchor="ctr"/>
            <a:lstStyle/>
            <a:p>
              <a:pPr algn="ctr">
                <a:lnSpc>
                  <a:spcPts val="3499"/>
                </a:lnSpc>
              </a:pPr>
              <a:endParaRPr dirty="0"/>
            </a:p>
          </p:txBody>
        </p:sp>
      </p:grpSp>
      <p:sp>
        <p:nvSpPr>
          <p:cNvPr id="9" name="TextBox 9"/>
          <p:cNvSpPr txBox="1"/>
          <p:nvPr/>
        </p:nvSpPr>
        <p:spPr>
          <a:xfrm>
            <a:off x="1343025" y="3686071"/>
            <a:ext cx="9448800" cy="3732881"/>
          </a:xfrm>
          <a:prstGeom prst="rect">
            <a:avLst/>
          </a:prstGeom>
        </p:spPr>
        <p:txBody>
          <a:bodyPr wrap="square" lIns="0" tIns="0" rIns="0" bIns="0" rtlCol="0" anchor="t">
            <a:spAutoFit/>
          </a:bodyPr>
          <a:lstStyle/>
          <a:p>
            <a:pPr marL="377007" lvl="1" algn="just">
              <a:lnSpc>
                <a:spcPts val="4889"/>
              </a:lnSpc>
            </a:pPr>
            <a:r>
              <a:rPr lang="en-US" sz="3492" dirty="0">
                <a:solidFill>
                  <a:srgbClr val="141414"/>
                </a:solidFill>
                <a:latin typeface="Times New Roman" panose="02020603050405020304" pitchFamily="18" charset="0"/>
                <a:cs typeface="Times New Roman" panose="02020603050405020304" pitchFamily="18" charset="0"/>
              </a:rPr>
              <a:t>Imagine you are trapped in a place where you can't do the work by your hands , it may harm you, especially in industrial thermal power plants  and  chemical laboratories .</a:t>
            </a:r>
          </a:p>
          <a:p>
            <a:pPr marL="377007" lvl="1" algn="just">
              <a:lnSpc>
                <a:spcPts val="4889"/>
              </a:lnSpc>
            </a:pPr>
            <a:endParaRPr lang="en-US" sz="3492" dirty="0">
              <a:solidFill>
                <a:srgbClr val="141414"/>
              </a:solidFill>
              <a:latin typeface="Times New Roman" panose="02020603050405020304" pitchFamily="18" charset="0"/>
              <a:cs typeface="Times New Roman" panose="02020603050405020304" pitchFamily="18" charset="0"/>
            </a:endParaRPr>
          </a:p>
          <a:p>
            <a:pPr marL="377007" lvl="1" algn="just">
              <a:lnSpc>
                <a:spcPts val="4889"/>
              </a:lnSpc>
            </a:pPr>
            <a:r>
              <a:rPr lang="en-US" sz="3492" dirty="0">
                <a:solidFill>
                  <a:srgbClr val="141414"/>
                </a:solidFill>
                <a:latin typeface="Times New Roman" panose="02020603050405020304" pitchFamily="18" charset="0"/>
                <a:cs typeface="Times New Roman" panose="02020603050405020304" pitchFamily="18" charset="0"/>
              </a:rPr>
              <a:t>How to deal with this type situations?</a:t>
            </a:r>
          </a:p>
        </p:txBody>
      </p:sp>
      <p:sp>
        <p:nvSpPr>
          <p:cNvPr id="10" name="TextBox 10"/>
          <p:cNvSpPr txBox="1"/>
          <p:nvPr/>
        </p:nvSpPr>
        <p:spPr>
          <a:xfrm>
            <a:off x="1338263" y="867711"/>
            <a:ext cx="8853194" cy="1115690"/>
          </a:xfrm>
          <a:prstGeom prst="rect">
            <a:avLst/>
          </a:prstGeom>
        </p:spPr>
        <p:txBody>
          <a:bodyPr wrap="square" lIns="0" tIns="0" rIns="0" bIns="0" rtlCol="0" anchor="t">
            <a:spAutoFit/>
          </a:bodyPr>
          <a:lstStyle/>
          <a:p>
            <a:pPr>
              <a:lnSpc>
                <a:spcPts val="8749"/>
              </a:lnSpc>
            </a:pPr>
            <a:r>
              <a:rPr lang="en-US" sz="6000" dirty="0">
                <a:latin typeface="Poppins Medium Bold"/>
              </a:rPr>
              <a:t>PROBLEM STATEMENT</a:t>
            </a:r>
          </a:p>
        </p:txBody>
      </p:sp>
      <p:sp>
        <p:nvSpPr>
          <p:cNvPr id="3" name="Freeform 7">
            <a:extLst>
              <a:ext uri="{FF2B5EF4-FFF2-40B4-BE49-F238E27FC236}">
                <a16:creationId xmlns:a16="http://schemas.microsoft.com/office/drawing/2014/main" id="{4966BB49-53F6-DD9E-7CD6-89262C01DDD1}"/>
              </a:ext>
            </a:extLst>
          </p:cNvPr>
          <p:cNvSpPr/>
          <p:nvPr/>
        </p:nvSpPr>
        <p:spPr>
          <a:xfrm flipH="1">
            <a:off x="12655100" y="1856483"/>
            <a:ext cx="5632900" cy="8430518"/>
          </a:xfrm>
          <a:custGeom>
            <a:avLst/>
            <a:gdLst/>
            <a:ahLst/>
            <a:cxnLst/>
            <a:rect l="l" t="t" r="r" b="b"/>
            <a:pathLst>
              <a:path w="5482294" h="8223441">
                <a:moveTo>
                  <a:pt x="5482294" y="0"/>
                </a:moveTo>
                <a:lnTo>
                  <a:pt x="0" y="0"/>
                </a:lnTo>
                <a:lnTo>
                  <a:pt x="0" y="8223441"/>
                </a:lnTo>
                <a:lnTo>
                  <a:pt x="5482294" y="8223441"/>
                </a:lnTo>
                <a:lnTo>
                  <a:pt x="5482294" y="0"/>
                </a:lnTo>
                <a:close/>
              </a:path>
            </a:pathLst>
          </a:custGeom>
          <a:blipFill dpi="0" rotWithShape="1">
            <a:blip r:embed="rId2">
              <a:alphaModFix amt="28000"/>
            </a:blip>
            <a:srcRect/>
            <a:stretch>
              <a:fillRect/>
            </a:stretch>
          </a:blipFill>
        </p:spPr>
      </p:sp>
    </p:spTree>
    <p:extLst>
      <p:ext uri="{BB962C8B-B14F-4D97-AF65-F5344CB8AC3E}">
        <p14:creationId xmlns:p14="http://schemas.microsoft.com/office/powerpoint/2010/main" val="4263220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62243" y="2367549"/>
            <a:ext cx="7361346" cy="68031"/>
          </a:xfrm>
          <a:prstGeom prst="line">
            <a:avLst/>
          </a:prstGeom>
          <a:ln w="47625" cap="rnd">
            <a:solidFill>
              <a:srgbClr val="376092"/>
            </a:solidFill>
            <a:prstDash val="solid"/>
            <a:headEnd type="diamond" w="lg" len="lg"/>
            <a:tailEnd type="diamond" w="lg" len="lg"/>
          </a:ln>
        </p:spPr>
      </p:sp>
      <p:grpSp>
        <p:nvGrpSpPr>
          <p:cNvPr id="6" name="Group 6"/>
          <p:cNvGrpSpPr/>
          <p:nvPr/>
        </p:nvGrpSpPr>
        <p:grpSpPr>
          <a:xfrm>
            <a:off x="362243" y="2859160"/>
            <a:ext cx="10153357" cy="6196079"/>
            <a:chOff x="0" y="0"/>
            <a:chExt cx="2343148" cy="1269881"/>
          </a:xfrm>
          <a:solidFill>
            <a:schemeClr val="accent1">
              <a:lumMod val="60000"/>
              <a:lumOff val="40000"/>
            </a:schemeClr>
          </a:solidFill>
        </p:grpSpPr>
        <p:sp>
          <p:nvSpPr>
            <p:cNvPr id="7" name="Freeform 7"/>
            <p:cNvSpPr/>
            <p:nvPr/>
          </p:nvSpPr>
          <p:spPr>
            <a:xfrm>
              <a:off x="0" y="0"/>
              <a:ext cx="2343148" cy="1137732"/>
            </a:xfrm>
            <a:custGeom>
              <a:avLst/>
              <a:gdLst/>
              <a:ahLst/>
              <a:cxnLst/>
              <a:rect l="l" t="t" r="r" b="b"/>
              <a:pathLst>
                <a:path w="2343148" h="1137732">
                  <a:moveTo>
                    <a:pt x="34535" y="0"/>
                  </a:moveTo>
                  <a:lnTo>
                    <a:pt x="2308612" y="0"/>
                  </a:lnTo>
                  <a:cubicBezTo>
                    <a:pt x="2327686" y="0"/>
                    <a:pt x="2343148" y="15462"/>
                    <a:pt x="2343148" y="34535"/>
                  </a:cubicBezTo>
                  <a:lnTo>
                    <a:pt x="2343148" y="1103197"/>
                  </a:lnTo>
                  <a:cubicBezTo>
                    <a:pt x="2343148" y="1122270"/>
                    <a:pt x="2327686" y="1137732"/>
                    <a:pt x="2308612" y="1137732"/>
                  </a:cubicBezTo>
                  <a:lnTo>
                    <a:pt x="34535" y="1137732"/>
                  </a:lnTo>
                  <a:cubicBezTo>
                    <a:pt x="15462" y="1137732"/>
                    <a:pt x="0" y="1122270"/>
                    <a:pt x="0" y="1103197"/>
                  </a:cubicBezTo>
                  <a:lnTo>
                    <a:pt x="0" y="34535"/>
                  </a:lnTo>
                  <a:cubicBezTo>
                    <a:pt x="0" y="15462"/>
                    <a:pt x="15462" y="0"/>
                    <a:pt x="34535" y="0"/>
                  </a:cubicBezTo>
                  <a:close/>
                </a:path>
              </a:pathLst>
            </a:custGeom>
            <a:grpFill/>
            <a:ln cap="rnd">
              <a:noFill/>
              <a:prstDash val="solid"/>
              <a:round/>
            </a:ln>
          </p:spPr>
        </p:sp>
        <p:sp>
          <p:nvSpPr>
            <p:cNvPr id="8" name="TextBox 8"/>
            <p:cNvSpPr txBox="1"/>
            <p:nvPr/>
          </p:nvSpPr>
          <p:spPr>
            <a:xfrm>
              <a:off x="0" y="94049"/>
              <a:ext cx="2343148" cy="1175832"/>
            </a:xfrm>
            <a:prstGeom prst="rect">
              <a:avLst/>
            </a:prstGeom>
            <a:grpFill/>
          </p:spPr>
          <p:txBody>
            <a:bodyPr lIns="50800" tIns="50800" rIns="50800" bIns="50800" rtlCol="0" anchor="ctr"/>
            <a:lstStyle/>
            <a:p>
              <a:pPr algn="ctr">
                <a:lnSpc>
                  <a:spcPts val="3499"/>
                </a:lnSpc>
              </a:pPr>
              <a:endParaRPr dirty="0"/>
            </a:p>
          </p:txBody>
        </p:sp>
      </p:grpSp>
      <p:sp>
        <p:nvSpPr>
          <p:cNvPr id="9" name="TextBox 9"/>
          <p:cNvSpPr txBox="1"/>
          <p:nvPr/>
        </p:nvSpPr>
        <p:spPr>
          <a:xfrm>
            <a:off x="685800" y="3435562"/>
            <a:ext cx="8839200" cy="4974888"/>
          </a:xfrm>
          <a:prstGeom prst="rect">
            <a:avLst/>
          </a:prstGeom>
        </p:spPr>
        <p:txBody>
          <a:bodyPr wrap="square" lIns="0" tIns="0" rIns="0" bIns="0" rtlCol="0" anchor="t">
            <a:spAutoFit/>
          </a:bodyPr>
          <a:lstStyle/>
          <a:p>
            <a:pPr marL="754014" lvl="1" indent="-377007" algn="just">
              <a:lnSpc>
                <a:spcPts val="4889"/>
              </a:lnSpc>
              <a:buFont typeface="Arial"/>
              <a:buChar char="•"/>
            </a:pPr>
            <a:r>
              <a:rPr lang="en-US" sz="3492" dirty="0">
                <a:solidFill>
                  <a:srgbClr val="141414"/>
                </a:solidFill>
                <a:latin typeface="Times New Roman" panose="02020603050405020304" pitchFamily="18" charset="0"/>
                <a:cs typeface="Times New Roman" panose="02020603050405020304" pitchFamily="18" charset="0"/>
              </a:rPr>
              <a:t>Robotic arms, aptly named because they resemble a human arm, are typically mounted to a base. </a:t>
            </a:r>
          </a:p>
          <a:p>
            <a:pPr marL="754014" lvl="1" indent="-377007" algn="just">
              <a:lnSpc>
                <a:spcPts val="4889"/>
              </a:lnSpc>
              <a:buFont typeface="Arial"/>
              <a:buChar char="•"/>
            </a:pPr>
            <a:r>
              <a:rPr lang="en-US" sz="3492" dirty="0">
                <a:solidFill>
                  <a:srgbClr val="141414"/>
                </a:solidFill>
                <a:latin typeface="Times New Roman" panose="02020603050405020304" pitchFamily="18" charset="0"/>
                <a:cs typeface="Times New Roman" panose="02020603050405020304" pitchFamily="18" charset="0"/>
              </a:rPr>
              <a:t>The arm contains multiple joints that act as axes that enable a degree of movement. </a:t>
            </a:r>
          </a:p>
          <a:p>
            <a:pPr marL="754014" lvl="1" indent="-377007" algn="just">
              <a:lnSpc>
                <a:spcPts val="4889"/>
              </a:lnSpc>
              <a:buFont typeface="Arial"/>
              <a:buChar char="•"/>
            </a:pPr>
            <a:r>
              <a:rPr lang="en-US" sz="3492" dirty="0">
                <a:solidFill>
                  <a:srgbClr val="141414"/>
                </a:solidFill>
                <a:latin typeface="Times New Roman" panose="02020603050405020304" pitchFamily="18" charset="0"/>
                <a:cs typeface="Times New Roman" panose="02020603050405020304" pitchFamily="18" charset="0"/>
              </a:rPr>
              <a:t>The higher number of rotary joints a robotic arm features, the more freedom of movement it has.</a:t>
            </a:r>
          </a:p>
        </p:txBody>
      </p:sp>
      <p:sp>
        <p:nvSpPr>
          <p:cNvPr id="10" name="TextBox 10"/>
          <p:cNvSpPr txBox="1"/>
          <p:nvPr/>
        </p:nvSpPr>
        <p:spPr>
          <a:xfrm>
            <a:off x="570936" y="1236523"/>
            <a:ext cx="7361346" cy="1117229"/>
          </a:xfrm>
          <a:prstGeom prst="rect">
            <a:avLst/>
          </a:prstGeom>
        </p:spPr>
        <p:txBody>
          <a:bodyPr lIns="0" tIns="0" rIns="0" bIns="0" rtlCol="0" anchor="t">
            <a:spAutoFit/>
          </a:bodyPr>
          <a:lstStyle/>
          <a:p>
            <a:pPr>
              <a:lnSpc>
                <a:spcPts val="8749"/>
              </a:lnSpc>
            </a:pPr>
            <a:r>
              <a:rPr lang="en-US" sz="7291" dirty="0">
                <a:latin typeface="Poppins Medium Bold"/>
              </a:rPr>
              <a:t>INTRODUCTION</a:t>
            </a:r>
            <a:r>
              <a:rPr lang="en-US" sz="7291" dirty="0">
                <a:solidFill>
                  <a:srgbClr val="141414"/>
                </a:solidFill>
                <a:latin typeface="Poppins Medium Bold"/>
              </a:rPr>
              <a:t> </a:t>
            </a:r>
          </a:p>
        </p:txBody>
      </p:sp>
      <p:pic>
        <p:nvPicPr>
          <p:cNvPr id="12" name="Picture 11">
            <a:extLst>
              <a:ext uri="{FF2B5EF4-FFF2-40B4-BE49-F238E27FC236}">
                <a16:creationId xmlns:a16="http://schemas.microsoft.com/office/drawing/2014/main" id="{00BD843E-630D-894B-6506-5E3D65DC09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0400" y="558665"/>
            <a:ext cx="7105357" cy="8928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91835" y="1504098"/>
            <a:ext cx="5436471" cy="1152525"/>
          </a:xfrm>
          <a:prstGeom prst="rect">
            <a:avLst/>
          </a:prstGeom>
        </p:spPr>
        <p:txBody>
          <a:bodyPr lIns="0" tIns="0" rIns="0" bIns="0" rtlCol="0" anchor="t">
            <a:spAutoFit/>
          </a:bodyPr>
          <a:lstStyle/>
          <a:p>
            <a:pPr>
              <a:lnSpc>
                <a:spcPts val="9000"/>
              </a:lnSpc>
            </a:pPr>
            <a:r>
              <a:rPr lang="en-US" sz="7500" dirty="0">
                <a:latin typeface="Poppins Medium Bold"/>
              </a:rPr>
              <a:t>FEATURES</a:t>
            </a:r>
            <a:r>
              <a:rPr lang="en-US" sz="7500" dirty="0">
                <a:solidFill>
                  <a:srgbClr val="000000"/>
                </a:solidFill>
                <a:latin typeface="Poppins Medium Bold"/>
              </a:rPr>
              <a:t> </a:t>
            </a:r>
          </a:p>
        </p:txBody>
      </p:sp>
      <p:grpSp>
        <p:nvGrpSpPr>
          <p:cNvPr id="4" name="Group 6">
            <a:extLst>
              <a:ext uri="{FF2B5EF4-FFF2-40B4-BE49-F238E27FC236}">
                <a16:creationId xmlns:a16="http://schemas.microsoft.com/office/drawing/2014/main" id="{278EF649-7E05-984E-3A6E-E05C881554FD}"/>
              </a:ext>
            </a:extLst>
          </p:cNvPr>
          <p:cNvGrpSpPr/>
          <p:nvPr/>
        </p:nvGrpSpPr>
        <p:grpSpPr>
          <a:xfrm>
            <a:off x="304800" y="3243416"/>
            <a:ext cx="10287000" cy="5176684"/>
            <a:chOff x="0" y="0"/>
            <a:chExt cx="2343148" cy="1137732"/>
          </a:xfrm>
          <a:solidFill>
            <a:schemeClr val="accent1">
              <a:lumMod val="60000"/>
              <a:lumOff val="40000"/>
            </a:schemeClr>
          </a:solidFill>
        </p:grpSpPr>
        <p:sp>
          <p:nvSpPr>
            <p:cNvPr id="5" name="Freeform 7">
              <a:extLst>
                <a:ext uri="{FF2B5EF4-FFF2-40B4-BE49-F238E27FC236}">
                  <a16:creationId xmlns:a16="http://schemas.microsoft.com/office/drawing/2014/main" id="{7B57C53E-D282-E5A4-32D1-8CBEBB526055}"/>
                </a:ext>
              </a:extLst>
            </p:cNvPr>
            <p:cNvSpPr/>
            <p:nvPr/>
          </p:nvSpPr>
          <p:spPr>
            <a:xfrm>
              <a:off x="0" y="0"/>
              <a:ext cx="2343148" cy="1137732"/>
            </a:xfrm>
            <a:custGeom>
              <a:avLst/>
              <a:gdLst/>
              <a:ahLst/>
              <a:cxnLst/>
              <a:rect l="l" t="t" r="r" b="b"/>
              <a:pathLst>
                <a:path w="2343148" h="1137732">
                  <a:moveTo>
                    <a:pt x="34535" y="0"/>
                  </a:moveTo>
                  <a:lnTo>
                    <a:pt x="2308612" y="0"/>
                  </a:lnTo>
                  <a:cubicBezTo>
                    <a:pt x="2327686" y="0"/>
                    <a:pt x="2343148" y="15462"/>
                    <a:pt x="2343148" y="34535"/>
                  </a:cubicBezTo>
                  <a:lnTo>
                    <a:pt x="2343148" y="1103197"/>
                  </a:lnTo>
                  <a:cubicBezTo>
                    <a:pt x="2343148" y="1122270"/>
                    <a:pt x="2327686" y="1137732"/>
                    <a:pt x="2308612" y="1137732"/>
                  </a:cubicBezTo>
                  <a:lnTo>
                    <a:pt x="34535" y="1137732"/>
                  </a:lnTo>
                  <a:cubicBezTo>
                    <a:pt x="15462" y="1137732"/>
                    <a:pt x="0" y="1122270"/>
                    <a:pt x="0" y="1103197"/>
                  </a:cubicBezTo>
                  <a:lnTo>
                    <a:pt x="0" y="34535"/>
                  </a:lnTo>
                  <a:cubicBezTo>
                    <a:pt x="0" y="15462"/>
                    <a:pt x="15462" y="0"/>
                    <a:pt x="34535" y="0"/>
                  </a:cubicBezTo>
                  <a:close/>
                </a:path>
              </a:pathLst>
            </a:custGeom>
            <a:grpFill/>
            <a:ln cap="rnd">
              <a:noFill/>
              <a:prstDash val="solid"/>
              <a:round/>
            </a:ln>
          </p:spPr>
        </p:sp>
        <p:sp>
          <p:nvSpPr>
            <p:cNvPr id="6" name="TextBox 8">
              <a:extLst>
                <a:ext uri="{FF2B5EF4-FFF2-40B4-BE49-F238E27FC236}">
                  <a16:creationId xmlns:a16="http://schemas.microsoft.com/office/drawing/2014/main" id="{376D1B04-1790-7B27-64DF-D13FE42FB53C}"/>
                </a:ext>
              </a:extLst>
            </p:cNvPr>
            <p:cNvSpPr txBox="1"/>
            <p:nvPr/>
          </p:nvSpPr>
          <p:spPr>
            <a:xfrm>
              <a:off x="0" y="-38100"/>
              <a:ext cx="2343148" cy="1175832"/>
            </a:xfrm>
            <a:prstGeom prst="rect">
              <a:avLst/>
            </a:prstGeom>
            <a:grpFill/>
          </p:spPr>
          <p:txBody>
            <a:bodyPr lIns="50800" tIns="50800" rIns="50800" bIns="50800" rtlCol="0" anchor="ctr"/>
            <a:lstStyle/>
            <a:p>
              <a:pPr algn="ctr">
                <a:lnSpc>
                  <a:spcPts val="3499"/>
                </a:lnSpc>
              </a:pPr>
              <a:endParaRPr/>
            </a:p>
          </p:txBody>
        </p:sp>
      </p:grpSp>
      <p:sp>
        <p:nvSpPr>
          <p:cNvPr id="8" name="TextBox 7">
            <a:extLst>
              <a:ext uri="{FF2B5EF4-FFF2-40B4-BE49-F238E27FC236}">
                <a16:creationId xmlns:a16="http://schemas.microsoft.com/office/drawing/2014/main" id="{77CF5BB9-90FE-4395-5B1E-C0404D01EB74}"/>
              </a:ext>
            </a:extLst>
          </p:cNvPr>
          <p:cNvSpPr txBox="1"/>
          <p:nvPr/>
        </p:nvSpPr>
        <p:spPr>
          <a:xfrm>
            <a:off x="685800" y="3566566"/>
            <a:ext cx="9144000" cy="4357027"/>
          </a:xfrm>
          <a:prstGeom prst="rect">
            <a:avLst/>
          </a:prstGeom>
          <a:solidFill>
            <a:schemeClr val="accent1">
              <a:lumMod val="60000"/>
              <a:lumOff val="40000"/>
            </a:schemeClr>
          </a:solidFill>
        </p:spPr>
        <p:txBody>
          <a:bodyPr wrap="square">
            <a:spAutoFit/>
          </a:bodyPr>
          <a:lstStyle/>
          <a:p>
            <a:pPr marL="734055" lvl="1" indent="-367027" algn="just">
              <a:lnSpc>
                <a:spcPts val="475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6 Axis Rotation</a:t>
            </a:r>
          </a:p>
          <a:p>
            <a:pPr marL="734055" lvl="1" indent="-367027" algn="just">
              <a:lnSpc>
                <a:spcPts val="475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Portable</a:t>
            </a:r>
          </a:p>
          <a:p>
            <a:pPr marL="734055" lvl="1" indent="-367027" algn="just">
              <a:lnSpc>
                <a:spcPts val="475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Control the Robot with Human Gestures</a:t>
            </a:r>
          </a:p>
          <a:p>
            <a:pPr marL="734055" lvl="1" indent="-367027" algn="just">
              <a:lnSpc>
                <a:spcPts val="475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Can Be pre-programmed to carry out basic functions</a:t>
            </a:r>
          </a:p>
          <a:p>
            <a:pPr marL="734055" lvl="1" indent="-367027" algn="just">
              <a:lnSpc>
                <a:spcPts val="475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Can be controlled wirelessly from a range</a:t>
            </a:r>
          </a:p>
          <a:p>
            <a:pPr marL="734055" lvl="1" indent="-367027" algn="just">
              <a:lnSpc>
                <a:spcPts val="4759"/>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Can hold a load weight 600g (Max Load 1kg)</a:t>
            </a:r>
          </a:p>
        </p:txBody>
      </p:sp>
      <p:sp>
        <p:nvSpPr>
          <p:cNvPr id="12" name="AutoShape 2">
            <a:extLst>
              <a:ext uri="{FF2B5EF4-FFF2-40B4-BE49-F238E27FC236}">
                <a16:creationId xmlns:a16="http://schemas.microsoft.com/office/drawing/2014/main" id="{F9A42CAB-8DA2-F43D-8CBF-B134615D642A}"/>
              </a:ext>
            </a:extLst>
          </p:cNvPr>
          <p:cNvSpPr/>
          <p:nvPr/>
        </p:nvSpPr>
        <p:spPr>
          <a:xfrm flipV="1">
            <a:off x="229397" y="2648804"/>
            <a:ext cx="7361346" cy="68031"/>
          </a:xfrm>
          <a:prstGeom prst="line">
            <a:avLst/>
          </a:prstGeom>
          <a:ln w="47625" cap="rnd">
            <a:solidFill>
              <a:srgbClr val="376092"/>
            </a:solidFill>
            <a:prstDash val="solid"/>
            <a:headEnd type="diamond" w="lg" len="lg"/>
            <a:tailEnd type="diamond" w="lg" len="lg"/>
          </a:ln>
        </p:spPr>
        <p:txBody>
          <a:bodyPr/>
          <a:lstStyle/>
          <a:p>
            <a:r>
              <a:rPr lang="en-IN" dirty="0"/>
              <a:t>c</a:t>
            </a:r>
          </a:p>
        </p:txBody>
      </p:sp>
      <p:pic>
        <p:nvPicPr>
          <p:cNvPr id="16" name="Picture 15">
            <a:extLst>
              <a:ext uri="{FF2B5EF4-FFF2-40B4-BE49-F238E27FC236}">
                <a16:creationId xmlns:a16="http://schemas.microsoft.com/office/drawing/2014/main" id="{2A8370FC-71EA-510B-7DC6-98DE4D450A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0400" y="1263280"/>
            <a:ext cx="7134225" cy="79849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rot="5400000">
            <a:off x="-325828" y="3952689"/>
            <a:ext cx="6808181" cy="4517571"/>
            <a:chOff x="0" y="0"/>
            <a:chExt cx="1869281" cy="1240362"/>
          </a:xfrm>
          <a:solidFill>
            <a:schemeClr val="accent1">
              <a:lumMod val="60000"/>
              <a:lumOff val="40000"/>
            </a:schemeClr>
          </a:solidFill>
        </p:grpSpPr>
        <p:sp>
          <p:nvSpPr>
            <p:cNvPr id="9" name="Freeform 9"/>
            <p:cNvSpPr/>
            <p:nvPr/>
          </p:nvSpPr>
          <p:spPr>
            <a:xfrm>
              <a:off x="0" y="0"/>
              <a:ext cx="1869281" cy="1240362"/>
            </a:xfrm>
            <a:custGeom>
              <a:avLst/>
              <a:gdLst/>
              <a:ahLst/>
              <a:cxnLst/>
              <a:rect l="l" t="t" r="r" b="b"/>
              <a:pathLst>
                <a:path w="1869281" h="1240362">
                  <a:moveTo>
                    <a:pt x="57995" y="0"/>
                  </a:moveTo>
                  <a:lnTo>
                    <a:pt x="1811286" y="0"/>
                  </a:lnTo>
                  <a:cubicBezTo>
                    <a:pt x="1843316" y="0"/>
                    <a:pt x="1869281" y="25965"/>
                    <a:pt x="1869281" y="57995"/>
                  </a:cubicBezTo>
                  <a:lnTo>
                    <a:pt x="1869281" y="1182367"/>
                  </a:lnTo>
                  <a:cubicBezTo>
                    <a:pt x="1869281" y="1214397"/>
                    <a:pt x="1843316" y="1240362"/>
                    <a:pt x="1811286" y="1240362"/>
                  </a:cubicBezTo>
                  <a:lnTo>
                    <a:pt x="57995" y="1240362"/>
                  </a:lnTo>
                  <a:cubicBezTo>
                    <a:pt x="42613" y="1240362"/>
                    <a:pt x="27862" y="1234252"/>
                    <a:pt x="16986" y="1223376"/>
                  </a:cubicBezTo>
                  <a:cubicBezTo>
                    <a:pt x="6110" y="1212500"/>
                    <a:pt x="0" y="1197748"/>
                    <a:pt x="0" y="1182367"/>
                  </a:cubicBezTo>
                  <a:lnTo>
                    <a:pt x="0" y="57995"/>
                  </a:lnTo>
                  <a:cubicBezTo>
                    <a:pt x="0" y="25965"/>
                    <a:pt x="25965" y="0"/>
                    <a:pt x="57995" y="0"/>
                  </a:cubicBezTo>
                  <a:close/>
                </a:path>
              </a:pathLst>
            </a:custGeom>
            <a:grpFill/>
            <a:ln cap="rnd">
              <a:noFill/>
              <a:prstDash val="solid"/>
              <a:round/>
            </a:ln>
          </p:spPr>
        </p:sp>
        <p:sp>
          <p:nvSpPr>
            <p:cNvPr id="10" name="TextBox 10"/>
            <p:cNvSpPr txBox="1"/>
            <p:nvPr/>
          </p:nvSpPr>
          <p:spPr>
            <a:xfrm>
              <a:off x="0" y="-38100"/>
              <a:ext cx="1869281" cy="1278462"/>
            </a:xfrm>
            <a:prstGeom prst="rect">
              <a:avLst/>
            </a:prstGeom>
            <a:grpFill/>
          </p:spPr>
          <p:txBody>
            <a:bodyPr lIns="50800" tIns="50800" rIns="50800" bIns="50800" rtlCol="0" anchor="ctr"/>
            <a:lstStyle/>
            <a:p>
              <a:pPr algn="ctr">
                <a:lnSpc>
                  <a:spcPts val="3499"/>
                </a:lnSpc>
              </a:pPr>
              <a:endParaRPr/>
            </a:p>
          </p:txBody>
        </p:sp>
      </p:grpSp>
      <p:grpSp>
        <p:nvGrpSpPr>
          <p:cNvPr id="20" name="Group 20"/>
          <p:cNvGrpSpPr/>
          <p:nvPr/>
        </p:nvGrpSpPr>
        <p:grpSpPr>
          <a:xfrm rot="5400000">
            <a:off x="5604262" y="3952689"/>
            <a:ext cx="6808181" cy="4517571"/>
            <a:chOff x="0" y="0"/>
            <a:chExt cx="1869281" cy="1240362"/>
          </a:xfrm>
          <a:solidFill>
            <a:schemeClr val="accent1">
              <a:lumMod val="60000"/>
              <a:lumOff val="40000"/>
            </a:schemeClr>
          </a:solidFill>
        </p:grpSpPr>
        <p:sp>
          <p:nvSpPr>
            <p:cNvPr id="21" name="Freeform 21"/>
            <p:cNvSpPr/>
            <p:nvPr/>
          </p:nvSpPr>
          <p:spPr>
            <a:xfrm>
              <a:off x="0" y="0"/>
              <a:ext cx="1869281" cy="1240362"/>
            </a:xfrm>
            <a:custGeom>
              <a:avLst/>
              <a:gdLst/>
              <a:ahLst/>
              <a:cxnLst/>
              <a:rect l="l" t="t" r="r" b="b"/>
              <a:pathLst>
                <a:path w="1869281" h="1240362">
                  <a:moveTo>
                    <a:pt x="57995" y="0"/>
                  </a:moveTo>
                  <a:lnTo>
                    <a:pt x="1811286" y="0"/>
                  </a:lnTo>
                  <a:cubicBezTo>
                    <a:pt x="1843316" y="0"/>
                    <a:pt x="1869281" y="25965"/>
                    <a:pt x="1869281" y="57995"/>
                  </a:cubicBezTo>
                  <a:lnTo>
                    <a:pt x="1869281" y="1182367"/>
                  </a:lnTo>
                  <a:cubicBezTo>
                    <a:pt x="1869281" y="1214397"/>
                    <a:pt x="1843316" y="1240362"/>
                    <a:pt x="1811286" y="1240362"/>
                  </a:cubicBezTo>
                  <a:lnTo>
                    <a:pt x="57995" y="1240362"/>
                  </a:lnTo>
                  <a:cubicBezTo>
                    <a:pt x="42613" y="1240362"/>
                    <a:pt x="27862" y="1234252"/>
                    <a:pt x="16986" y="1223376"/>
                  </a:cubicBezTo>
                  <a:cubicBezTo>
                    <a:pt x="6110" y="1212500"/>
                    <a:pt x="0" y="1197748"/>
                    <a:pt x="0" y="1182367"/>
                  </a:cubicBezTo>
                  <a:lnTo>
                    <a:pt x="0" y="57995"/>
                  </a:lnTo>
                  <a:cubicBezTo>
                    <a:pt x="0" y="25965"/>
                    <a:pt x="25965" y="0"/>
                    <a:pt x="57995" y="0"/>
                  </a:cubicBezTo>
                  <a:close/>
                </a:path>
              </a:pathLst>
            </a:custGeom>
            <a:grpFill/>
            <a:ln cap="rnd">
              <a:noFill/>
              <a:prstDash val="solid"/>
              <a:round/>
            </a:ln>
          </p:spPr>
        </p:sp>
        <p:sp>
          <p:nvSpPr>
            <p:cNvPr id="22" name="TextBox 22"/>
            <p:cNvSpPr txBox="1"/>
            <p:nvPr/>
          </p:nvSpPr>
          <p:spPr>
            <a:xfrm>
              <a:off x="0" y="-38100"/>
              <a:ext cx="1869281" cy="1278462"/>
            </a:xfrm>
            <a:prstGeom prst="rect">
              <a:avLst/>
            </a:prstGeom>
            <a:grpFill/>
          </p:spPr>
          <p:txBody>
            <a:bodyPr lIns="50800" tIns="50800" rIns="50800" bIns="50800" rtlCol="0" anchor="ctr"/>
            <a:lstStyle/>
            <a:p>
              <a:pPr algn="ctr">
                <a:lnSpc>
                  <a:spcPts val="3499"/>
                </a:lnSpc>
              </a:pPr>
              <a:endParaRPr/>
            </a:p>
          </p:txBody>
        </p:sp>
      </p:grpSp>
      <p:sp>
        <p:nvSpPr>
          <p:cNvPr id="28" name="TextBox 28"/>
          <p:cNvSpPr txBox="1"/>
          <p:nvPr/>
        </p:nvSpPr>
        <p:spPr>
          <a:xfrm rot="5400000">
            <a:off x="11930683" y="3833653"/>
            <a:ext cx="6607027" cy="4656337"/>
          </a:xfrm>
          <a:prstGeom prst="rect">
            <a:avLst/>
          </a:prstGeom>
          <a:solidFill>
            <a:schemeClr val="accent1">
              <a:lumMod val="60000"/>
              <a:lumOff val="40000"/>
            </a:schemeClr>
          </a:solidFill>
        </p:spPr>
        <p:txBody>
          <a:bodyPr lIns="50800" tIns="50800" rIns="50800" bIns="50800" rtlCol="0" anchor="ctr"/>
          <a:lstStyle/>
          <a:p>
            <a:pPr algn="ctr">
              <a:lnSpc>
                <a:spcPts val="3499"/>
              </a:lnSpc>
            </a:pPr>
            <a:endParaRPr dirty="0"/>
          </a:p>
        </p:txBody>
      </p:sp>
      <p:grpSp>
        <p:nvGrpSpPr>
          <p:cNvPr id="29" name="Group 29"/>
          <p:cNvGrpSpPr/>
          <p:nvPr/>
        </p:nvGrpSpPr>
        <p:grpSpPr>
          <a:xfrm>
            <a:off x="6749567" y="1450881"/>
            <a:ext cx="4517571" cy="1078997"/>
            <a:chOff x="0" y="0"/>
            <a:chExt cx="1118036" cy="267037"/>
          </a:xfrm>
        </p:grpSpPr>
        <p:sp>
          <p:nvSpPr>
            <p:cNvPr id="30" name="Freeform 30"/>
            <p:cNvSpPr/>
            <p:nvPr/>
          </p:nvSpPr>
          <p:spPr>
            <a:xfrm>
              <a:off x="0" y="0"/>
              <a:ext cx="1118036" cy="267037"/>
            </a:xfrm>
            <a:custGeom>
              <a:avLst/>
              <a:gdLst/>
              <a:ahLst/>
              <a:cxnLst/>
              <a:rect l="l" t="t" r="r" b="b"/>
              <a:pathLst>
                <a:path w="1118036" h="267037">
                  <a:moveTo>
                    <a:pt x="87400" y="0"/>
                  </a:moveTo>
                  <a:lnTo>
                    <a:pt x="1030635" y="0"/>
                  </a:lnTo>
                  <a:cubicBezTo>
                    <a:pt x="1053815" y="0"/>
                    <a:pt x="1076046" y="9208"/>
                    <a:pt x="1092437" y="25599"/>
                  </a:cubicBezTo>
                  <a:cubicBezTo>
                    <a:pt x="1108828" y="41990"/>
                    <a:pt x="1118036" y="64220"/>
                    <a:pt x="1118036" y="87400"/>
                  </a:cubicBezTo>
                  <a:lnTo>
                    <a:pt x="1118036" y="179636"/>
                  </a:lnTo>
                  <a:cubicBezTo>
                    <a:pt x="1118036" y="227906"/>
                    <a:pt x="1078905" y="267037"/>
                    <a:pt x="1030635" y="267037"/>
                  </a:cubicBezTo>
                  <a:lnTo>
                    <a:pt x="87400" y="267037"/>
                  </a:lnTo>
                  <a:cubicBezTo>
                    <a:pt x="64220" y="267037"/>
                    <a:pt x="41990" y="257829"/>
                    <a:pt x="25599" y="241438"/>
                  </a:cubicBezTo>
                  <a:cubicBezTo>
                    <a:pt x="9208" y="225047"/>
                    <a:pt x="0" y="202816"/>
                    <a:pt x="0" y="179636"/>
                  </a:cubicBezTo>
                  <a:lnTo>
                    <a:pt x="0" y="87400"/>
                  </a:lnTo>
                  <a:cubicBezTo>
                    <a:pt x="0" y="39131"/>
                    <a:pt x="39131" y="0"/>
                    <a:pt x="87400" y="0"/>
                  </a:cubicBezTo>
                  <a:close/>
                </a:path>
              </a:pathLst>
            </a:custGeom>
            <a:solidFill>
              <a:srgbClr val="10B5BF"/>
            </a:solidFill>
          </p:spPr>
        </p:sp>
        <p:sp>
          <p:nvSpPr>
            <p:cNvPr id="31" name="TextBox 31"/>
            <p:cNvSpPr txBox="1"/>
            <p:nvPr/>
          </p:nvSpPr>
          <p:spPr>
            <a:xfrm>
              <a:off x="0" y="-38100"/>
              <a:ext cx="1118036" cy="305137"/>
            </a:xfrm>
            <a:prstGeom prst="rect">
              <a:avLst/>
            </a:prstGeom>
          </p:spPr>
          <p:txBody>
            <a:bodyPr lIns="50800" tIns="50800" rIns="50800" bIns="50800" rtlCol="0" anchor="ctr"/>
            <a:lstStyle/>
            <a:p>
              <a:pPr algn="ctr">
                <a:lnSpc>
                  <a:spcPts val="3499"/>
                </a:lnSpc>
              </a:pPr>
              <a:endParaRPr/>
            </a:p>
          </p:txBody>
        </p:sp>
      </p:grpSp>
      <p:grpSp>
        <p:nvGrpSpPr>
          <p:cNvPr id="32" name="Group 32"/>
          <p:cNvGrpSpPr/>
          <p:nvPr/>
        </p:nvGrpSpPr>
        <p:grpSpPr>
          <a:xfrm>
            <a:off x="1225624" y="1314944"/>
            <a:ext cx="3626501" cy="1232945"/>
            <a:chOff x="0" y="-38100"/>
            <a:chExt cx="897508" cy="305137"/>
          </a:xfrm>
        </p:grpSpPr>
        <p:sp>
          <p:nvSpPr>
            <p:cNvPr id="33" name="Freeform 33"/>
            <p:cNvSpPr/>
            <p:nvPr/>
          </p:nvSpPr>
          <p:spPr>
            <a:xfrm>
              <a:off x="0" y="0"/>
              <a:ext cx="897508" cy="267037"/>
            </a:xfrm>
            <a:custGeom>
              <a:avLst/>
              <a:gdLst/>
              <a:ahLst/>
              <a:cxnLst/>
              <a:rect l="l" t="t" r="r" b="b"/>
              <a:pathLst>
                <a:path w="897508" h="267037">
                  <a:moveTo>
                    <a:pt x="108876" y="0"/>
                  </a:moveTo>
                  <a:lnTo>
                    <a:pt x="788633" y="0"/>
                  </a:lnTo>
                  <a:cubicBezTo>
                    <a:pt x="848763" y="0"/>
                    <a:pt x="897508" y="48745"/>
                    <a:pt x="897508" y="108876"/>
                  </a:cubicBezTo>
                  <a:lnTo>
                    <a:pt x="897508" y="158161"/>
                  </a:lnTo>
                  <a:cubicBezTo>
                    <a:pt x="897508" y="218291"/>
                    <a:pt x="848763" y="267037"/>
                    <a:pt x="788633" y="267037"/>
                  </a:cubicBezTo>
                  <a:lnTo>
                    <a:pt x="108876" y="267037"/>
                  </a:lnTo>
                  <a:cubicBezTo>
                    <a:pt x="80000" y="267037"/>
                    <a:pt x="52307" y="255566"/>
                    <a:pt x="31889" y="235148"/>
                  </a:cubicBezTo>
                  <a:cubicBezTo>
                    <a:pt x="11471" y="214730"/>
                    <a:pt x="0" y="187037"/>
                    <a:pt x="0" y="158161"/>
                  </a:cubicBezTo>
                  <a:lnTo>
                    <a:pt x="0" y="108876"/>
                  </a:lnTo>
                  <a:cubicBezTo>
                    <a:pt x="0" y="48745"/>
                    <a:pt x="48745" y="0"/>
                    <a:pt x="108876" y="0"/>
                  </a:cubicBezTo>
                  <a:close/>
                </a:path>
              </a:pathLst>
            </a:custGeom>
            <a:solidFill>
              <a:srgbClr val="10B5BF"/>
            </a:solidFill>
          </p:spPr>
          <p:txBody>
            <a:bodyPr/>
            <a:lstStyle/>
            <a:p>
              <a:endParaRPr lang="en-IN"/>
            </a:p>
          </p:txBody>
        </p:sp>
        <p:sp>
          <p:nvSpPr>
            <p:cNvPr id="34" name="TextBox 34"/>
            <p:cNvSpPr txBox="1"/>
            <p:nvPr/>
          </p:nvSpPr>
          <p:spPr>
            <a:xfrm>
              <a:off x="0" y="-38100"/>
              <a:ext cx="897508" cy="305137"/>
            </a:xfrm>
            <a:prstGeom prst="rect">
              <a:avLst/>
            </a:prstGeom>
          </p:spPr>
          <p:txBody>
            <a:bodyPr lIns="50800" tIns="50800" rIns="50800" bIns="50800" rtlCol="0" anchor="ctr"/>
            <a:lstStyle/>
            <a:p>
              <a:pPr algn="ctr">
                <a:lnSpc>
                  <a:spcPts val="3499"/>
                </a:lnSpc>
              </a:pPr>
              <a:endParaRPr/>
            </a:p>
          </p:txBody>
        </p:sp>
      </p:grpSp>
      <p:grpSp>
        <p:nvGrpSpPr>
          <p:cNvPr id="38" name="Group 38"/>
          <p:cNvGrpSpPr/>
          <p:nvPr/>
        </p:nvGrpSpPr>
        <p:grpSpPr>
          <a:xfrm>
            <a:off x="12950952" y="1415980"/>
            <a:ext cx="4389633" cy="1078997"/>
            <a:chOff x="0" y="0"/>
            <a:chExt cx="1086373" cy="267037"/>
          </a:xfrm>
        </p:grpSpPr>
        <p:sp>
          <p:nvSpPr>
            <p:cNvPr id="39" name="Freeform 39"/>
            <p:cNvSpPr/>
            <p:nvPr/>
          </p:nvSpPr>
          <p:spPr>
            <a:xfrm>
              <a:off x="0" y="0"/>
              <a:ext cx="1086373" cy="267037"/>
            </a:xfrm>
            <a:custGeom>
              <a:avLst/>
              <a:gdLst/>
              <a:ahLst/>
              <a:cxnLst/>
              <a:rect l="l" t="t" r="r" b="b"/>
              <a:pathLst>
                <a:path w="1086373" h="267037">
                  <a:moveTo>
                    <a:pt x="89948" y="0"/>
                  </a:moveTo>
                  <a:lnTo>
                    <a:pt x="996425" y="0"/>
                  </a:lnTo>
                  <a:cubicBezTo>
                    <a:pt x="1046102" y="0"/>
                    <a:pt x="1086373" y="40271"/>
                    <a:pt x="1086373" y="89948"/>
                  </a:cubicBezTo>
                  <a:lnTo>
                    <a:pt x="1086373" y="177089"/>
                  </a:lnTo>
                  <a:cubicBezTo>
                    <a:pt x="1086373" y="226766"/>
                    <a:pt x="1046102" y="267037"/>
                    <a:pt x="996425" y="267037"/>
                  </a:cubicBezTo>
                  <a:lnTo>
                    <a:pt x="89948" y="267037"/>
                  </a:lnTo>
                  <a:cubicBezTo>
                    <a:pt x="40271" y="267037"/>
                    <a:pt x="0" y="226766"/>
                    <a:pt x="0" y="177089"/>
                  </a:cubicBezTo>
                  <a:lnTo>
                    <a:pt x="0" y="89948"/>
                  </a:lnTo>
                  <a:cubicBezTo>
                    <a:pt x="0" y="40271"/>
                    <a:pt x="40271" y="0"/>
                    <a:pt x="89948" y="0"/>
                  </a:cubicBezTo>
                  <a:close/>
                </a:path>
              </a:pathLst>
            </a:custGeom>
            <a:solidFill>
              <a:srgbClr val="10B5BF"/>
            </a:solidFill>
          </p:spPr>
        </p:sp>
        <p:sp>
          <p:nvSpPr>
            <p:cNvPr id="40" name="TextBox 40"/>
            <p:cNvSpPr txBox="1"/>
            <p:nvPr/>
          </p:nvSpPr>
          <p:spPr>
            <a:xfrm>
              <a:off x="0" y="-38100"/>
              <a:ext cx="1086373" cy="305137"/>
            </a:xfrm>
            <a:prstGeom prst="rect">
              <a:avLst/>
            </a:prstGeom>
          </p:spPr>
          <p:txBody>
            <a:bodyPr lIns="50800" tIns="50800" rIns="50800" bIns="50800" rtlCol="0" anchor="ctr"/>
            <a:lstStyle/>
            <a:p>
              <a:pPr algn="ctr">
                <a:lnSpc>
                  <a:spcPts val="3499"/>
                </a:lnSpc>
              </a:pPr>
              <a:endParaRPr/>
            </a:p>
          </p:txBody>
        </p:sp>
      </p:grpSp>
      <p:sp>
        <p:nvSpPr>
          <p:cNvPr id="41" name="Freeform 41"/>
          <p:cNvSpPr/>
          <p:nvPr/>
        </p:nvSpPr>
        <p:spPr>
          <a:xfrm>
            <a:off x="1042244" y="4472023"/>
            <a:ext cx="4072036" cy="3061096"/>
          </a:xfrm>
          <a:custGeom>
            <a:avLst/>
            <a:gdLst/>
            <a:ahLst/>
            <a:cxnLst/>
            <a:rect l="l" t="t" r="r" b="b"/>
            <a:pathLst>
              <a:path w="4072036" h="3061096">
                <a:moveTo>
                  <a:pt x="0" y="0"/>
                </a:moveTo>
                <a:lnTo>
                  <a:pt x="4072036" y="0"/>
                </a:lnTo>
                <a:lnTo>
                  <a:pt x="4072036" y="3061097"/>
                </a:lnTo>
                <a:lnTo>
                  <a:pt x="0" y="3061097"/>
                </a:lnTo>
                <a:lnTo>
                  <a:pt x="0" y="0"/>
                </a:lnTo>
                <a:close/>
              </a:path>
            </a:pathLst>
          </a:custGeom>
          <a:blipFill>
            <a:blip r:embed="rId2"/>
            <a:stretch>
              <a:fillRect/>
            </a:stretch>
          </a:blipFill>
        </p:spPr>
      </p:sp>
      <p:sp>
        <p:nvSpPr>
          <p:cNvPr id="42" name="Freeform 42"/>
          <p:cNvSpPr/>
          <p:nvPr/>
        </p:nvSpPr>
        <p:spPr>
          <a:xfrm>
            <a:off x="6821814" y="4311096"/>
            <a:ext cx="4584090" cy="3446026"/>
          </a:xfrm>
          <a:custGeom>
            <a:avLst/>
            <a:gdLst/>
            <a:ahLst/>
            <a:cxnLst/>
            <a:rect l="l" t="t" r="r" b="b"/>
            <a:pathLst>
              <a:path w="4584090" h="3446026">
                <a:moveTo>
                  <a:pt x="0" y="0"/>
                </a:moveTo>
                <a:lnTo>
                  <a:pt x="4584090" y="0"/>
                </a:lnTo>
                <a:lnTo>
                  <a:pt x="4584090" y="3446025"/>
                </a:lnTo>
                <a:lnTo>
                  <a:pt x="0" y="3446025"/>
                </a:lnTo>
                <a:lnTo>
                  <a:pt x="0" y="0"/>
                </a:lnTo>
                <a:close/>
              </a:path>
            </a:pathLst>
          </a:custGeom>
          <a:blipFill>
            <a:blip r:embed="rId3"/>
            <a:stretch>
              <a:fillRect/>
            </a:stretch>
          </a:blipFill>
        </p:spPr>
      </p:sp>
      <p:sp>
        <p:nvSpPr>
          <p:cNvPr id="43" name="Freeform 43"/>
          <p:cNvSpPr/>
          <p:nvPr/>
        </p:nvSpPr>
        <p:spPr>
          <a:xfrm>
            <a:off x="13206381" y="2773692"/>
            <a:ext cx="4180410" cy="3488707"/>
          </a:xfrm>
          <a:custGeom>
            <a:avLst/>
            <a:gdLst/>
            <a:ahLst/>
            <a:cxnLst/>
            <a:rect l="l" t="t" r="r" b="b"/>
            <a:pathLst>
              <a:path w="4180410" h="3488707">
                <a:moveTo>
                  <a:pt x="0" y="0"/>
                </a:moveTo>
                <a:lnTo>
                  <a:pt x="4180410" y="0"/>
                </a:lnTo>
                <a:lnTo>
                  <a:pt x="4180410" y="3488706"/>
                </a:lnTo>
                <a:lnTo>
                  <a:pt x="0" y="3488706"/>
                </a:lnTo>
                <a:lnTo>
                  <a:pt x="0" y="0"/>
                </a:lnTo>
                <a:close/>
              </a:path>
            </a:pathLst>
          </a:custGeom>
          <a:blipFill>
            <a:blip r:embed="rId4"/>
            <a:stretch>
              <a:fillRect l="-15761" t="-6948" r="-12680" b="-8750"/>
            </a:stretch>
          </a:blipFill>
        </p:spPr>
      </p:sp>
      <p:sp>
        <p:nvSpPr>
          <p:cNvPr id="44" name="Freeform 44"/>
          <p:cNvSpPr/>
          <p:nvPr/>
        </p:nvSpPr>
        <p:spPr>
          <a:xfrm>
            <a:off x="12897191" y="6211474"/>
            <a:ext cx="4571332" cy="3084642"/>
          </a:xfrm>
          <a:custGeom>
            <a:avLst/>
            <a:gdLst/>
            <a:ahLst/>
            <a:cxnLst/>
            <a:rect l="l" t="t" r="r" b="b"/>
            <a:pathLst>
              <a:path w="4571332" h="3084642">
                <a:moveTo>
                  <a:pt x="0" y="0"/>
                </a:moveTo>
                <a:lnTo>
                  <a:pt x="4571332" y="0"/>
                </a:lnTo>
                <a:lnTo>
                  <a:pt x="4571332" y="3084642"/>
                </a:lnTo>
                <a:lnTo>
                  <a:pt x="0" y="3084642"/>
                </a:lnTo>
                <a:lnTo>
                  <a:pt x="0" y="0"/>
                </a:lnTo>
                <a:close/>
              </a:path>
            </a:pathLst>
          </a:custGeom>
          <a:blipFill>
            <a:blip r:embed="rId5"/>
            <a:stretch>
              <a:fillRect l="-8263" t="-16105" r="-7904" b="-13311"/>
            </a:stretch>
          </a:blipFill>
        </p:spPr>
        <p:txBody>
          <a:bodyPr/>
          <a:lstStyle/>
          <a:p>
            <a:endParaRPr lang="en-IN" dirty="0"/>
          </a:p>
        </p:txBody>
      </p:sp>
      <p:sp>
        <p:nvSpPr>
          <p:cNvPr id="45" name="TextBox 45"/>
          <p:cNvSpPr txBox="1"/>
          <p:nvPr/>
        </p:nvSpPr>
        <p:spPr>
          <a:xfrm>
            <a:off x="1503336" y="1665640"/>
            <a:ext cx="3071078" cy="614592"/>
          </a:xfrm>
          <a:prstGeom prst="rect">
            <a:avLst/>
          </a:prstGeom>
        </p:spPr>
        <p:txBody>
          <a:bodyPr lIns="0" tIns="0" rIns="0" bIns="0" rtlCol="0" anchor="t">
            <a:spAutoFit/>
          </a:bodyPr>
          <a:lstStyle/>
          <a:p>
            <a:pPr algn="just">
              <a:lnSpc>
                <a:spcPts val="5065"/>
              </a:lnSpc>
            </a:pPr>
            <a:r>
              <a:rPr lang="en-US" sz="3618" dirty="0">
                <a:solidFill>
                  <a:schemeClr val="bg1"/>
                </a:solidFill>
                <a:latin typeface="Georgia Pro"/>
              </a:rPr>
              <a:t> </a:t>
            </a:r>
            <a:r>
              <a:rPr lang="en-US" sz="3618" dirty="0">
                <a:solidFill>
                  <a:schemeClr val="bg1"/>
                </a:solidFill>
                <a:latin typeface="Georgia Pro"/>
                <a:hlinkClick r:id="rId6" tooltip="https://www.thingiverse.com/thing:1748596">
                  <a:extLst>
                    <a:ext uri="{A12FA001-AC4F-418D-AE19-62706E023703}">
                      <ahyp:hlinkClr xmlns:ahyp="http://schemas.microsoft.com/office/drawing/2018/hyperlinkcolor" val="tx"/>
                    </a:ext>
                  </a:extLst>
                </a:hlinkClick>
              </a:rPr>
              <a:t>Gripper Parts</a:t>
            </a:r>
          </a:p>
        </p:txBody>
      </p:sp>
      <p:sp>
        <p:nvSpPr>
          <p:cNvPr id="46" name="TextBox 46"/>
          <p:cNvSpPr txBox="1"/>
          <p:nvPr/>
        </p:nvSpPr>
        <p:spPr>
          <a:xfrm>
            <a:off x="7015830" y="1606790"/>
            <a:ext cx="4540075" cy="613229"/>
          </a:xfrm>
          <a:prstGeom prst="rect">
            <a:avLst/>
          </a:prstGeom>
        </p:spPr>
        <p:txBody>
          <a:bodyPr lIns="0" tIns="0" rIns="0" bIns="0" rtlCol="0" anchor="t">
            <a:spAutoFit/>
          </a:bodyPr>
          <a:lstStyle>
            <a:defPPr>
              <a:defRPr lang="en-US"/>
            </a:defPPr>
            <a:lvl1pPr algn="just">
              <a:lnSpc>
                <a:spcPts val="5065"/>
              </a:lnSpc>
              <a:defRPr sz="3618">
                <a:solidFill>
                  <a:schemeClr val="bg1"/>
                </a:solidFill>
                <a:latin typeface="Georgia Pro"/>
              </a:defRPr>
            </a:lvl1pPr>
          </a:lstStyle>
          <a:p>
            <a:r>
              <a:rPr lang="en-US" dirty="0">
                <a:hlinkClick r:id="rId7" tooltip="https://www.thingiverse.com/thing:1750025">
                  <a:extLst>
                    <a:ext uri="{A12FA001-AC4F-418D-AE19-62706E023703}">
                      <ahyp:hlinkClr xmlns:ahyp="http://schemas.microsoft.com/office/drawing/2018/hyperlinkcolor" val="tx"/>
                    </a:ext>
                  </a:extLst>
                </a:hlinkClick>
              </a:rPr>
              <a:t>Base and Turntable</a:t>
            </a:r>
          </a:p>
        </p:txBody>
      </p:sp>
      <p:sp>
        <p:nvSpPr>
          <p:cNvPr id="47" name="TextBox 47"/>
          <p:cNvSpPr txBox="1"/>
          <p:nvPr/>
        </p:nvSpPr>
        <p:spPr>
          <a:xfrm>
            <a:off x="13264179" y="1573677"/>
            <a:ext cx="3940036" cy="609654"/>
          </a:xfrm>
          <a:prstGeom prst="rect">
            <a:avLst/>
          </a:prstGeom>
        </p:spPr>
        <p:txBody>
          <a:bodyPr lIns="0" tIns="0" rIns="0" bIns="0" rtlCol="0" anchor="t">
            <a:spAutoFit/>
          </a:bodyPr>
          <a:lstStyle>
            <a:defPPr>
              <a:defRPr lang="en-US"/>
            </a:defPPr>
            <a:lvl1pPr algn="just">
              <a:lnSpc>
                <a:spcPts val="5065"/>
              </a:lnSpc>
              <a:defRPr sz="3618">
                <a:solidFill>
                  <a:schemeClr val="bg1"/>
                </a:solidFill>
                <a:latin typeface="Georgia Pro"/>
              </a:defRPr>
            </a:lvl1pPr>
          </a:lstStyle>
          <a:p>
            <a:r>
              <a:rPr lang="en-US" dirty="0">
                <a:hlinkClick r:id="rId8" tooltip="https://www.thingiverse.com/thing:1838120">
                  <a:extLst>
                    <a:ext uri="{A12FA001-AC4F-418D-AE19-62706E023703}">
                      <ahyp:hlinkClr xmlns:ahyp="http://schemas.microsoft.com/office/drawing/2018/hyperlinkcolor" val="tx"/>
                    </a:ext>
                  </a:extLst>
                </a:hlinkClick>
              </a:rPr>
              <a:t>Robotic Core Arm</a:t>
            </a:r>
          </a:p>
        </p:txBody>
      </p:sp>
      <p:sp>
        <p:nvSpPr>
          <p:cNvPr id="48" name="TextBox 48"/>
          <p:cNvSpPr txBox="1"/>
          <p:nvPr/>
        </p:nvSpPr>
        <p:spPr>
          <a:xfrm>
            <a:off x="7695220" y="69116"/>
            <a:ext cx="2626264" cy="900118"/>
          </a:xfrm>
          <a:prstGeom prst="rect">
            <a:avLst/>
          </a:prstGeom>
        </p:spPr>
        <p:txBody>
          <a:bodyPr wrap="square" lIns="0" tIns="0" rIns="0" bIns="0" rtlCol="0" anchor="t">
            <a:spAutoFit/>
          </a:bodyPr>
          <a:lstStyle/>
          <a:p>
            <a:pPr algn="ctr">
              <a:lnSpc>
                <a:spcPts val="7547"/>
              </a:lnSpc>
            </a:pPr>
            <a:r>
              <a:rPr lang="en-US" sz="5400" dirty="0">
                <a:latin typeface="Canva Sans Bold"/>
              </a:rPr>
              <a:t>PARTS</a:t>
            </a:r>
          </a:p>
        </p:txBody>
      </p:sp>
      <p:sp>
        <p:nvSpPr>
          <p:cNvPr id="49" name="AutoShape 2">
            <a:extLst>
              <a:ext uri="{FF2B5EF4-FFF2-40B4-BE49-F238E27FC236}">
                <a16:creationId xmlns:a16="http://schemas.microsoft.com/office/drawing/2014/main" id="{E9A26800-2D94-68E5-F8AA-8783661094EE}"/>
              </a:ext>
            </a:extLst>
          </p:cNvPr>
          <p:cNvSpPr/>
          <p:nvPr/>
        </p:nvSpPr>
        <p:spPr>
          <a:xfrm flipV="1">
            <a:off x="5327679" y="935219"/>
            <a:ext cx="7361346" cy="68031"/>
          </a:xfrm>
          <a:prstGeom prst="line">
            <a:avLst/>
          </a:prstGeom>
          <a:ln w="47625" cap="rnd">
            <a:solidFill>
              <a:srgbClr val="376092"/>
            </a:solidFill>
            <a:prstDash val="solid"/>
            <a:headEnd type="diamond" w="lg" len="lg"/>
            <a:tailEnd type="diamond" w="lg" len="lg"/>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12556211" y="2735979"/>
            <a:ext cx="4007707" cy="1027166"/>
            <a:chOff x="0" y="0"/>
            <a:chExt cx="1055528" cy="270529"/>
          </a:xfrm>
        </p:grpSpPr>
        <p:sp>
          <p:nvSpPr>
            <p:cNvPr id="15" name="Freeform 15"/>
            <p:cNvSpPr/>
            <p:nvPr/>
          </p:nvSpPr>
          <p:spPr>
            <a:xfrm>
              <a:off x="0" y="0"/>
              <a:ext cx="1055528" cy="270529"/>
            </a:xfrm>
            <a:custGeom>
              <a:avLst/>
              <a:gdLst/>
              <a:ahLst/>
              <a:cxnLst/>
              <a:rect l="l" t="t" r="r" b="b"/>
              <a:pathLst>
                <a:path w="1055528" h="270529">
                  <a:moveTo>
                    <a:pt x="98520" y="0"/>
                  </a:moveTo>
                  <a:lnTo>
                    <a:pt x="957008" y="0"/>
                  </a:lnTo>
                  <a:cubicBezTo>
                    <a:pt x="983137" y="0"/>
                    <a:pt x="1008196" y="10380"/>
                    <a:pt x="1026672" y="28856"/>
                  </a:cubicBezTo>
                  <a:cubicBezTo>
                    <a:pt x="1045148" y="47332"/>
                    <a:pt x="1055528" y="72391"/>
                    <a:pt x="1055528" y="98520"/>
                  </a:cubicBezTo>
                  <a:lnTo>
                    <a:pt x="1055528" y="172010"/>
                  </a:lnTo>
                  <a:cubicBezTo>
                    <a:pt x="1055528" y="226420"/>
                    <a:pt x="1011419" y="270529"/>
                    <a:pt x="957008" y="270529"/>
                  </a:cubicBezTo>
                  <a:lnTo>
                    <a:pt x="98520" y="270529"/>
                  </a:lnTo>
                  <a:cubicBezTo>
                    <a:pt x="72391" y="270529"/>
                    <a:pt x="47332" y="260150"/>
                    <a:pt x="28856" y="241673"/>
                  </a:cubicBezTo>
                  <a:cubicBezTo>
                    <a:pt x="10380" y="223197"/>
                    <a:pt x="0" y="198139"/>
                    <a:pt x="0" y="172010"/>
                  </a:cubicBezTo>
                  <a:lnTo>
                    <a:pt x="0" y="98520"/>
                  </a:lnTo>
                  <a:cubicBezTo>
                    <a:pt x="0" y="44109"/>
                    <a:pt x="44109" y="0"/>
                    <a:pt x="98520" y="0"/>
                  </a:cubicBezTo>
                  <a:close/>
                </a:path>
              </a:pathLst>
            </a:custGeom>
            <a:solidFill>
              <a:srgbClr val="10B5BF"/>
            </a:solidFill>
          </p:spPr>
        </p:sp>
        <p:sp>
          <p:nvSpPr>
            <p:cNvPr id="16" name="TextBox 16"/>
            <p:cNvSpPr txBox="1"/>
            <p:nvPr/>
          </p:nvSpPr>
          <p:spPr>
            <a:xfrm>
              <a:off x="0" y="-38100"/>
              <a:ext cx="1055528" cy="308629"/>
            </a:xfrm>
            <a:prstGeom prst="rect">
              <a:avLst/>
            </a:prstGeom>
          </p:spPr>
          <p:txBody>
            <a:bodyPr lIns="50800" tIns="50800" rIns="50800" bIns="50800" rtlCol="0" anchor="ctr"/>
            <a:lstStyle/>
            <a:p>
              <a:pPr algn="ctr">
                <a:lnSpc>
                  <a:spcPts val="3499"/>
                </a:lnSpc>
              </a:pPr>
              <a:endParaRPr/>
            </a:p>
          </p:txBody>
        </p:sp>
      </p:grpSp>
      <p:grpSp>
        <p:nvGrpSpPr>
          <p:cNvPr id="20" name="Group 20"/>
          <p:cNvGrpSpPr/>
          <p:nvPr/>
        </p:nvGrpSpPr>
        <p:grpSpPr>
          <a:xfrm>
            <a:off x="1027461" y="5269434"/>
            <a:ext cx="3643412" cy="1007865"/>
            <a:chOff x="0" y="0"/>
            <a:chExt cx="959582" cy="270334"/>
          </a:xfrm>
        </p:grpSpPr>
        <p:sp>
          <p:nvSpPr>
            <p:cNvPr id="21" name="Freeform 21"/>
            <p:cNvSpPr/>
            <p:nvPr/>
          </p:nvSpPr>
          <p:spPr>
            <a:xfrm>
              <a:off x="0" y="0"/>
              <a:ext cx="959582" cy="270334"/>
            </a:xfrm>
            <a:custGeom>
              <a:avLst/>
              <a:gdLst/>
              <a:ahLst/>
              <a:cxnLst/>
              <a:rect l="l" t="t" r="r" b="b"/>
              <a:pathLst>
                <a:path w="959582" h="270334">
                  <a:moveTo>
                    <a:pt x="108370" y="0"/>
                  </a:moveTo>
                  <a:lnTo>
                    <a:pt x="851212" y="0"/>
                  </a:lnTo>
                  <a:cubicBezTo>
                    <a:pt x="879953" y="0"/>
                    <a:pt x="907518" y="11418"/>
                    <a:pt x="927841" y="31741"/>
                  </a:cubicBezTo>
                  <a:cubicBezTo>
                    <a:pt x="948164" y="52064"/>
                    <a:pt x="959582" y="79629"/>
                    <a:pt x="959582" y="108370"/>
                  </a:cubicBezTo>
                  <a:lnTo>
                    <a:pt x="959582" y="161964"/>
                  </a:lnTo>
                  <a:cubicBezTo>
                    <a:pt x="959582" y="190705"/>
                    <a:pt x="948164" y="218270"/>
                    <a:pt x="927841" y="238593"/>
                  </a:cubicBezTo>
                  <a:cubicBezTo>
                    <a:pt x="907518" y="258916"/>
                    <a:pt x="879953" y="270334"/>
                    <a:pt x="851212" y="270334"/>
                  </a:cubicBezTo>
                  <a:lnTo>
                    <a:pt x="108370" y="270334"/>
                  </a:lnTo>
                  <a:cubicBezTo>
                    <a:pt x="79629" y="270334"/>
                    <a:pt x="52064" y="258916"/>
                    <a:pt x="31741" y="238593"/>
                  </a:cubicBezTo>
                  <a:cubicBezTo>
                    <a:pt x="11418" y="218270"/>
                    <a:pt x="0" y="190705"/>
                    <a:pt x="0" y="161964"/>
                  </a:cubicBezTo>
                  <a:lnTo>
                    <a:pt x="0" y="108370"/>
                  </a:lnTo>
                  <a:cubicBezTo>
                    <a:pt x="0" y="79629"/>
                    <a:pt x="11418" y="52064"/>
                    <a:pt x="31741" y="31741"/>
                  </a:cubicBezTo>
                  <a:cubicBezTo>
                    <a:pt x="52064" y="11418"/>
                    <a:pt x="79629" y="0"/>
                    <a:pt x="108370" y="0"/>
                  </a:cubicBezTo>
                  <a:close/>
                </a:path>
              </a:pathLst>
            </a:custGeom>
            <a:solidFill>
              <a:srgbClr val="10B5BF"/>
            </a:solidFill>
          </p:spPr>
        </p:sp>
        <p:sp>
          <p:nvSpPr>
            <p:cNvPr id="22" name="TextBox 22"/>
            <p:cNvSpPr txBox="1"/>
            <p:nvPr/>
          </p:nvSpPr>
          <p:spPr>
            <a:xfrm>
              <a:off x="0" y="-38100"/>
              <a:ext cx="959582" cy="308434"/>
            </a:xfrm>
            <a:prstGeom prst="rect">
              <a:avLst/>
            </a:prstGeom>
          </p:spPr>
          <p:txBody>
            <a:bodyPr lIns="50800" tIns="50800" rIns="50800" bIns="50800" rtlCol="0" anchor="ctr"/>
            <a:lstStyle/>
            <a:p>
              <a:pPr algn="ctr">
                <a:lnSpc>
                  <a:spcPts val="3499"/>
                </a:lnSpc>
              </a:pPr>
              <a:endParaRPr/>
            </a:p>
          </p:txBody>
        </p:sp>
      </p:grpSp>
      <p:grpSp>
        <p:nvGrpSpPr>
          <p:cNvPr id="32" name="Group 32"/>
          <p:cNvGrpSpPr/>
          <p:nvPr/>
        </p:nvGrpSpPr>
        <p:grpSpPr>
          <a:xfrm>
            <a:off x="13249654" y="8400918"/>
            <a:ext cx="4009646" cy="1626856"/>
            <a:chOff x="0" y="0"/>
            <a:chExt cx="1056038" cy="428472"/>
          </a:xfrm>
        </p:grpSpPr>
        <p:sp>
          <p:nvSpPr>
            <p:cNvPr id="33" name="Freeform 33"/>
            <p:cNvSpPr/>
            <p:nvPr/>
          </p:nvSpPr>
          <p:spPr>
            <a:xfrm>
              <a:off x="0" y="0"/>
              <a:ext cx="1056038" cy="428472"/>
            </a:xfrm>
            <a:custGeom>
              <a:avLst/>
              <a:gdLst/>
              <a:ahLst/>
              <a:cxnLst/>
              <a:rect l="l" t="t" r="r" b="b"/>
              <a:pathLst>
                <a:path w="1056038" h="428472">
                  <a:moveTo>
                    <a:pt x="98472" y="0"/>
                  </a:moveTo>
                  <a:lnTo>
                    <a:pt x="957566" y="0"/>
                  </a:lnTo>
                  <a:cubicBezTo>
                    <a:pt x="983683" y="0"/>
                    <a:pt x="1008730" y="10375"/>
                    <a:pt x="1027197" y="28842"/>
                  </a:cubicBezTo>
                  <a:cubicBezTo>
                    <a:pt x="1045664" y="47309"/>
                    <a:pt x="1056038" y="72356"/>
                    <a:pt x="1056038" y="98472"/>
                  </a:cubicBezTo>
                  <a:lnTo>
                    <a:pt x="1056038" y="330000"/>
                  </a:lnTo>
                  <a:cubicBezTo>
                    <a:pt x="1056038" y="384385"/>
                    <a:pt x="1011951" y="428472"/>
                    <a:pt x="957566" y="428472"/>
                  </a:cubicBezTo>
                  <a:lnTo>
                    <a:pt x="98472" y="428472"/>
                  </a:lnTo>
                  <a:cubicBezTo>
                    <a:pt x="44087" y="428472"/>
                    <a:pt x="0" y="384385"/>
                    <a:pt x="0" y="330000"/>
                  </a:cubicBezTo>
                  <a:lnTo>
                    <a:pt x="0" y="98472"/>
                  </a:lnTo>
                  <a:cubicBezTo>
                    <a:pt x="0" y="44087"/>
                    <a:pt x="44087" y="0"/>
                    <a:pt x="98472" y="0"/>
                  </a:cubicBezTo>
                  <a:close/>
                </a:path>
              </a:pathLst>
            </a:custGeom>
            <a:solidFill>
              <a:srgbClr val="10B5BF"/>
            </a:solidFill>
          </p:spPr>
        </p:sp>
        <p:sp>
          <p:nvSpPr>
            <p:cNvPr id="34" name="TextBox 34"/>
            <p:cNvSpPr txBox="1"/>
            <p:nvPr/>
          </p:nvSpPr>
          <p:spPr>
            <a:xfrm>
              <a:off x="0" y="-38100"/>
              <a:ext cx="1056038" cy="466572"/>
            </a:xfrm>
            <a:prstGeom prst="rect">
              <a:avLst/>
            </a:prstGeom>
          </p:spPr>
          <p:txBody>
            <a:bodyPr lIns="50800" tIns="50800" rIns="50800" bIns="50800" rtlCol="0" anchor="ctr"/>
            <a:lstStyle/>
            <a:p>
              <a:pPr algn="ctr">
                <a:lnSpc>
                  <a:spcPts val="3499"/>
                </a:lnSpc>
              </a:pPr>
              <a:endParaRPr/>
            </a:p>
          </p:txBody>
        </p:sp>
      </p:grpSp>
      <p:grpSp>
        <p:nvGrpSpPr>
          <p:cNvPr id="38" name="Group 38"/>
          <p:cNvGrpSpPr/>
          <p:nvPr/>
        </p:nvGrpSpPr>
        <p:grpSpPr>
          <a:xfrm>
            <a:off x="7079206" y="8541200"/>
            <a:ext cx="3635147" cy="1580844"/>
            <a:chOff x="0" y="0"/>
            <a:chExt cx="957405" cy="416354"/>
          </a:xfrm>
        </p:grpSpPr>
        <p:sp>
          <p:nvSpPr>
            <p:cNvPr id="39" name="Freeform 39"/>
            <p:cNvSpPr/>
            <p:nvPr/>
          </p:nvSpPr>
          <p:spPr>
            <a:xfrm>
              <a:off x="0" y="0"/>
              <a:ext cx="957405" cy="416354"/>
            </a:xfrm>
            <a:custGeom>
              <a:avLst/>
              <a:gdLst/>
              <a:ahLst/>
              <a:cxnLst/>
              <a:rect l="l" t="t" r="r" b="b"/>
              <a:pathLst>
                <a:path w="957405" h="416354">
                  <a:moveTo>
                    <a:pt x="108617" y="0"/>
                  </a:moveTo>
                  <a:lnTo>
                    <a:pt x="848788" y="0"/>
                  </a:lnTo>
                  <a:cubicBezTo>
                    <a:pt x="908776" y="0"/>
                    <a:pt x="957405" y="48629"/>
                    <a:pt x="957405" y="108617"/>
                  </a:cubicBezTo>
                  <a:lnTo>
                    <a:pt x="957405" y="307737"/>
                  </a:lnTo>
                  <a:cubicBezTo>
                    <a:pt x="957405" y="367724"/>
                    <a:pt x="908776" y="416354"/>
                    <a:pt x="848788" y="416354"/>
                  </a:cubicBezTo>
                  <a:lnTo>
                    <a:pt x="108617" y="416354"/>
                  </a:lnTo>
                  <a:cubicBezTo>
                    <a:pt x="48629" y="416354"/>
                    <a:pt x="0" y="367724"/>
                    <a:pt x="0" y="307737"/>
                  </a:cubicBezTo>
                  <a:lnTo>
                    <a:pt x="0" y="108617"/>
                  </a:lnTo>
                  <a:cubicBezTo>
                    <a:pt x="0" y="48629"/>
                    <a:pt x="48629" y="0"/>
                    <a:pt x="108617" y="0"/>
                  </a:cubicBezTo>
                  <a:close/>
                </a:path>
              </a:pathLst>
            </a:custGeom>
            <a:solidFill>
              <a:srgbClr val="10B5BF"/>
            </a:solidFill>
          </p:spPr>
        </p:sp>
        <p:sp>
          <p:nvSpPr>
            <p:cNvPr id="40" name="TextBox 40"/>
            <p:cNvSpPr txBox="1"/>
            <p:nvPr/>
          </p:nvSpPr>
          <p:spPr>
            <a:xfrm>
              <a:off x="0" y="-38100"/>
              <a:ext cx="957405" cy="454454"/>
            </a:xfrm>
            <a:prstGeom prst="rect">
              <a:avLst/>
            </a:prstGeom>
          </p:spPr>
          <p:txBody>
            <a:bodyPr lIns="50800" tIns="50800" rIns="50800" bIns="50800" rtlCol="0" anchor="ctr"/>
            <a:lstStyle/>
            <a:p>
              <a:pPr algn="ctr">
                <a:lnSpc>
                  <a:spcPts val="3499"/>
                </a:lnSpc>
              </a:pPr>
              <a:endParaRPr/>
            </a:p>
          </p:txBody>
        </p:sp>
      </p:grpSp>
      <p:grpSp>
        <p:nvGrpSpPr>
          <p:cNvPr id="44" name="Group 44"/>
          <p:cNvGrpSpPr/>
          <p:nvPr/>
        </p:nvGrpSpPr>
        <p:grpSpPr>
          <a:xfrm>
            <a:off x="6176246" y="2767378"/>
            <a:ext cx="5064641" cy="993170"/>
            <a:chOff x="0" y="0"/>
            <a:chExt cx="1333897" cy="265960"/>
          </a:xfrm>
        </p:grpSpPr>
        <p:sp>
          <p:nvSpPr>
            <p:cNvPr id="45" name="Freeform 45"/>
            <p:cNvSpPr/>
            <p:nvPr/>
          </p:nvSpPr>
          <p:spPr>
            <a:xfrm>
              <a:off x="0" y="0"/>
              <a:ext cx="1333897" cy="265960"/>
            </a:xfrm>
            <a:custGeom>
              <a:avLst/>
              <a:gdLst/>
              <a:ahLst/>
              <a:cxnLst/>
              <a:rect l="l" t="t" r="r" b="b"/>
              <a:pathLst>
                <a:path w="1333897" h="265960">
                  <a:moveTo>
                    <a:pt x="77960" y="0"/>
                  </a:moveTo>
                  <a:lnTo>
                    <a:pt x="1255937" y="0"/>
                  </a:lnTo>
                  <a:cubicBezTo>
                    <a:pt x="1276614" y="0"/>
                    <a:pt x="1296443" y="8214"/>
                    <a:pt x="1311063" y="22834"/>
                  </a:cubicBezTo>
                  <a:cubicBezTo>
                    <a:pt x="1325684" y="37454"/>
                    <a:pt x="1333897" y="57284"/>
                    <a:pt x="1333897" y="77960"/>
                  </a:cubicBezTo>
                  <a:lnTo>
                    <a:pt x="1333897" y="188001"/>
                  </a:lnTo>
                  <a:cubicBezTo>
                    <a:pt x="1333897" y="208677"/>
                    <a:pt x="1325684" y="228506"/>
                    <a:pt x="1311063" y="243127"/>
                  </a:cubicBezTo>
                  <a:cubicBezTo>
                    <a:pt x="1296443" y="257747"/>
                    <a:pt x="1276614" y="265960"/>
                    <a:pt x="1255937" y="265960"/>
                  </a:cubicBezTo>
                  <a:lnTo>
                    <a:pt x="77960" y="265960"/>
                  </a:lnTo>
                  <a:cubicBezTo>
                    <a:pt x="57284" y="265960"/>
                    <a:pt x="37454" y="257747"/>
                    <a:pt x="22834" y="243127"/>
                  </a:cubicBezTo>
                  <a:cubicBezTo>
                    <a:pt x="8214" y="228506"/>
                    <a:pt x="0" y="208677"/>
                    <a:pt x="0" y="188001"/>
                  </a:cubicBezTo>
                  <a:lnTo>
                    <a:pt x="0" y="77960"/>
                  </a:lnTo>
                  <a:cubicBezTo>
                    <a:pt x="0" y="57284"/>
                    <a:pt x="8214" y="37454"/>
                    <a:pt x="22834" y="22834"/>
                  </a:cubicBezTo>
                  <a:cubicBezTo>
                    <a:pt x="37454" y="8214"/>
                    <a:pt x="57284" y="0"/>
                    <a:pt x="77960" y="0"/>
                  </a:cubicBezTo>
                  <a:close/>
                </a:path>
              </a:pathLst>
            </a:custGeom>
            <a:solidFill>
              <a:srgbClr val="10B5BF"/>
            </a:solidFill>
          </p:spPr>
        </p:sp>
        <p:sp>
          <p:nvSpPr>
            <p:cNvPr id="46" name="TextBox 46"/>
            <p:cNvSpPr txBox="1"/>
            <p:nvPr/>
          </p:nvSpPr>
          <p:spPr>
            <a:xfrm>
              <a:off x="0" y="-38100"/>
              <a:ext cx="1333897" cy="304060"/>
            </a:xfrm>
            <a:prstGeom prst="rect">
              <a:avLst/>
            </a:prstGeom>
          </p:spPr>
          <p:txBody>
            <a:bodyPr lIns="50800" tIns="50800" rIns="50800" bIns="50800" rtlCol="0" anchor="ctr"/>
            <a:lstStyle/>
            <a:p>
              <a:pPr algn="ctr">
                <a:lnSpc>
                  <a:spcPts val="3499"/>
                </a:lnSpc>
              </a:pPr>
              <a:endParaRPr/>
            </a:p>
          </p:txBody>
        </p:sp>
      </p:grpSp>
      <p:grpSp>
        <p:nvGrpSpPr>
          <p:cNvPr id="50" name="Group 50"/>
          <p:cNvGrpSpPr/>
          <p:nvPr/>
        </p:nvGrpSpPr>
        <p:grpSpPr>
          <a:xfrm>
            <a:off x="782788" y="8652524"/>
            <a:ext cx="3761117" cy="1204872"/>
            <a:chOff x="0" y="0"/>
            <a:chExt cx="990582" cy="317333"/>
          </a:xfrm>
        </p:grpSpPr>
        <p:sp>
          <p:nvSpPr>
            <p:cNvPr id="51" name="Freeform 51"/>
            <p:cNvSpPr/>
            <p:nvPr/>
          </p:nvSpPr>
          <p:spPr>
            <a:xfrm>
              <a:off x="0" y="0"/>
              <a:ext cx="990582" cy="317333"/>
            </a:xfrm>
            <a:custGeom>
              <a:avLst/>
              <a:gdLst/>
              <a:ahLst/>
              <a:cxnLst/>
              <a:rect l="l" t="t" r="r" b="b"/>
              <a:pathLst>
                <a:path w="990582" h="317333">
                  <a:moveTo>
                    <a:pt x="104979" y="0"/>
                  </a:moveTo>
                  <a:lnTo>
                    <a:pt x="885603" y="0"/>
                  </a:lnTo>
                  <a:cubicBezTo>
                    <a:pt x="913446" y="0"/>
                    <a:pt x="940147" y="11060"/>
                    <a:pt x="959835" y="30748"/>
                  </a:cubicBezTo>
                  <a:cubicBezTo>
                    <a:pt x="979522" y="50435"/>
                    <a:pt x="990582" y="77137"/>
                    <a:pt x="990582" y="104979"/>
                  </a:cubicBezTo>
                  <a:lnTo>
                    <a:pt x="990582" y="212354"/>
                  </a:lnTo>
                  <a:cubicBezTo>
                    <a:pt x="990582" y="240196"/>
                    <a:pt x="979522" y="266898"/>
                    <a:pt x="959835" y="286585"/>
                  </a:cubicBezTo>
                  <a:cubicBezTo>
                    <a:pt x="940147" y="306272"/>
                    <a:pt x="913446" y="317333"/>
                    <a:pt x="885603" y="317333"/>
                  </a:cubicBezTo>
                  <a:lnTo>
                    <a:pt x="104979" y="317333"/>
                  </a:lnTo>
                  <a:cubicBezTo>
                    <a:pt x="77137" y="317333"/>
                    <a:pt x="50435" y="306272"/>
                    <a:pt x="30748" y="286585"/>
                  </a:cubicBezTo>
                  <a:cubicBezTo>
                    <a:pt x="11060" y="266898"/>
                    <a:pt x="0" y="240196"/>
                    <a:pt x="0" y="212354"/>
                  </a:cubicBezTo>
                  <a:lnTo>
                    <a:pt x="0" y="104979"/>
                  </a:lnTo>
                  <a:cubicBezTo>
                    <a:pt x="0" y="77137"/>
                    <a:pt x="11060" y="50435"/>
                    <a:pt x="30748" y="30748"/>
                  </a:cubicBezTo>
                  <a:cubicBezTo>
                    <a:pt x="50435" y="11060"/>
                    <a:pt x="77137" y="0"/>
                    <a:pt x="104979" y="0"/>
                  </a:cubicBezTo>
                  <a:close/>
                </a:path>
              </a:pathLst>
            </a:custGeom>
            <a:solidFill>
              <a:srgbClr val="10B5BF"/>
            </a:solidFill>
          </p:spPr>
        </p:sp>
        <p:sp>
          <p:nvSpPr>
            <p:cNvPr id="52" name="TextBox 52"/>
            <p:cNvSpPr txBox="1"/>
            <p:nvPr/>
          </p:nvSpPr>
          <p:spPr>
            <a:xfrm>
              <a:off x="0" y="-38100"/>
              <a:ext cx="990582" cy="355433"/>
            </a:xfrm>
            <a:prstGeom prst="rect">
              <a:avLst/>
            </a:prstGeom>
          </p:spPr>
          <p:txBody>
            <a:bodyPr lIns="50800" tIns="50800" rIns="50800" bIns="50800" rtlCol="0" anchor="ctr"/>
            <a:lstStyle/>
            <a:p>
              <a:pPr algn="ctr">
                <a:lnSpc>
                  <a:spcPts val="3499"/>
                </a:lnSpc>
              </a:pPr>
              <a:endParaRPr/>
            </a:p>
          </p:txBody>
        </p:sp>
      </p:grpSp>
      <p:grpSp>
        <p:nvGrpSpPr>
          <p:cNvPr id="56" name="Group 56"/>
          <p:cNvGrpSpPr/>
          <p:nvPr/>
        </p:nvGrpSpPr>
        <p:grpSpPr>
          <a:xfrm>
            <a:off x="13043257" y="5333999"/>
            <a:ext cx="3635147" cy="943300"/>
            <a:chOff x="0" y="0"/>
            <a:chExt cx="957405" cy="248441"/>
          </a:xfrm>
        </p:grpSpPr>
        <p:sp>
          <p:nvSpPr>
            <p:cNvPr id="57" name="Freeform 57"/>
            <p:cNvSpPr/>
            <p:nvPr/>
          </p:nvSpPr>
          <p:spPr>
            <a:xfrm>
              <a:off x="0" y="0"/>
              <a:ext cx="957405" cy="248441"/>
            </a:xfrm>
            <a:custGeom>
              <a:avLst/>
              <a:gdLst/>
              <a:ahLst/>
              <a:cxnLst/>
              <a:rect l="l" t="t" r="r" b="b"/>
              <a:pathLst>
                <a:path w="957405" h="248441">
                  <a:moveTo>
                    <a:pt x="108617" y="0"/>
                  </a:moveTo>
                  <a:lnTo>
                    <a:pt x="848788" y="0"/>
                  </a:lnTo>
                  <a:cubicBezTo>
                    <a:pt x="908776" y="0"/>
                    <a:pt x="957405" y="48629"/>
                    <a:pt x="957405" y="108617"/>
                  </a:cubicBezTo>
                  <a:lnTo>
                    <a:pt x="957405" y="139824"/>
                  </a:lnTo>
                  <a:cubicBezTo>
                    <a:pt x="957405" y="199812"/>
                    <a:pt x="908776" y="248441"/>
                    <a:pt x="848788" y="248441"/>
                  </a:cubicBezTo>
                  <a:lnTo>
                    <a:pt x="108617" y="248441"/>
                  </a:lnTo>
                  <a:cubicBezTo>
                    <a:pt x="48629" y="248441"/>
                    <a:pt x="0" y="199812"/>
                    <a:pt x="0" y="139824"/>
                  </a:cubicBezTo>
                  <a:lnTo>
                    <a:pt x="0" y="108617"/>
                  </a:lnTo>
                  <a:cubicBezTo>
                    <a:pt x="0" y="48629"/>
                    <a:pt x="48629" y="0"/>
                    <a:pt x="108617" y="0"/>
                  </a:cubicBezTo>
                  <a:close/>
                </a:path>
              </a:pathLst>
            </a:custGeom>
            <a:solidFill>
              <a:srgbClr val="10B5BF"/>
            </a:solidFill>
          </p:spPr>
        </p:sp>
        <p:sp>
          <p:nvSpPr>
            <p:cNvPr id="58" name="TextBox 58"/>
            <p:cNvSpPr txBox="1"/>
            <p:nvPr/>
          </p:nvSpPr>
          <p:spPr>
            <a:xfrm>
              <a:off x="0" y="-38100"/>
              <a:ext cx="957405" cy="286541"/>
            </a:xfrm>
            <a:prstGeom prst="rect">
              <a:avLst/>
            </a:prstGeom>
          </p:spPr>
          <p:txBody>
            <a:bodyPr lIns="50800" tIns="50800" rIns="50800" bIns="50800" rtlCol="0" anchor="ctr"/>
            <a:lstStyle/>
            <a:p>
              <a:pPr algn="ctr">
                <a:lnSpc>
                  <a:spcPts val="3499"/>
                </a:lnSpc>
              </a:pPr>
              <a:endParaRPr/>
            </a:p>
          </p:txBody>
        </p:sp>
      </p:grpSp>
      <p:sp>
        <p:nvSpPr>
          <p:cNvPr id="59" name="Freeform 59"/>
          <p:cNvSpPr/>
          <p:nvPr/>
        </p:nvSpPr>
        <p:spPr>
          <a:xfrm>
            <a:off x="8210949" y="4141817"/>
            <a:ext cx="1258811" cy="1192182"/>
          </a:xfrm>
          <a:custGeom>
            <a:avLst/>
            <a:gdLst/>
            <a:ahLst/>
            <a:cxnLst/>
            <a:rect l="l" t="t" r="r" b="b"/>
            <a:pathLst>
              <a:path w="1258811" h="1192182">
                <a:moveTo>
                  <a:pt x="0" y="0"/>
                </a:moveTo>
                <a:lnTo>
                  <a:pt x="1258811" y="0"/>
                </a:lnTo>
                <a:lnTo>
                  <a:pt x="1258811" y="1192182"/>
                </a:lnTo>
                <a:lnTo>
                  <a:pt x="0" y="1192182"/>
                </a:lnTo>
                <a:lnTo>
                  <a:pt x="0" y="0"/>
                </a:lnTo>
                <a:close/>
              </a:path>
            </a:pathLst>
          </a:custGeom>
          <a:blipFill>
            <a:blip r:embed="rId2"/>
            <a:stretch>
              <a:fillRect l="-98209" t="-83024" b="-38052"/>
            </a:stretch>
          </a:blipFill>
        </p:spPr>
      </p:sp>
      <p:sp>
        <p:nvSpPr>
          <p:cNvPr id="60" name="Freeform 60"/>
          <p:cNvSpPr/>
          <p:nvPr/>
        </p:nvSpPr>
        <p:spPr>
          <a:xfrm>
            <a:off x="13664502" y="3961796"/>
            <a:ext cx="1728580" cy="1373575"/>
          </a:xfrm>
          <a:custGeom>
            <a:avLst/>
            <a:gdLst/>
            <a:ahLst/>
            <a:cxnLst/>
            <a:rect l="l" t="t" r="r" b="b"/>
            <a:pathLst>
              <a:path w="1728580" h="1373575">
                <a:moveTo>
                  <a:pt x="0" y="0"/>
                </a:moveTo>
                <a:lnTo>
                  <a:pt x="1728580" y="0"/>
                </a:lnTo>
                <a:lnTo>
                  <a:pt x="1728580" y="1373576"/>
                </a:lnTo>
                <a:lnTo>
                  <a:pt x="0" y="1373576"/>
                </a:lnTo>
                <a:lnTo>
                  <a:pt x="0" y="0"/>
                </a:lnTo>
                <a:close/>
              </a:path>
            </a:pathLst>
          </a:custGeom>
          <a:blipFill>
            <a:blip r:embed="rId3"/>
            <a:stretch>
              <a:fillRect t="-70047" r="-46045" b="-13744"/>
            </a:stretch>
          </a:blipFill>
        </p:spPr>
      </p:sp>
      <p:sp>
        <p:nvSpPr>
          <p:cNvPr id="61" name="Freeform 61"/>
          <p:cNvSpPr/>
          <p:nvPr/>
        </p:nvSpPr>
        <p:spPr>
          <a:xfrm>
            <a:off x="13922600" y="1348381"/>
            <a:ext cx="1579727" cy="1100404"/>
          </a:xfrm>
          <a:custGeom>
            <a:avLst/>
            <a:gdLst/>
            <a:ahLst/>
            <a:cxnLst/>
            <a:rect l="l" t="t" r="r" b="b"/>
            <a:pathLst>
              <a:path w="1488125" h="1093586">
                <a:moveTo>
                  <a:pt x="0" y="0"/>
                </a:moveTo>
                <a:lnTo>
                  <a:pt x="1488125" y="0"/>
                </a:lnTo>
                <a:lnTo>
                  <a:pt x="1488125" y="1093586"/>
                </a:lnTo>
                <a:lnTo>
                  <a:pt x="0" y="1093586"/>
                </a:lnTo>
                <a:lnTo>
                  <a:pt x="0" y="0"/>
                </a:lnTo>
                <a:close/>
              </a:path>
            </a:pathLst>
          </a:custGeom>
          <a:blipFill>
            <a:blip r:embed="rId4"/>
            <a:stretch>
              <a:fillRect t="-37346" r="-932"/>
            </a:stretch>
          </a:blipFill>
        </p:spPr>
      </p:sp>
      <p:sp>
        <p:nvSpPr>
          <p:cNvPr id="62" name="Freeform 62"/>
          <p:cNvSpPr/>
          <p:nvPr/>
        </p:nvSpPr>
        <p:spPr>
          <a:xfrm>
            <a:off x="7805614" y="1425424"/>
            <a:ext cx="1358051" cy="1025946"/>
          </a:xfrm>
          <a:custGeom>
            <a:avLst/>
            <a:gdLst/>
            <a:ahLst/>
            <a:cxnLst/>
            <a:rect l="l" t="t" r="r" b="b"/>
            <a:pathLst>
              <a:path w="1358051" h="1025946">
                <a:moveTo>
                  <a:pt x="0" y="0"/>
                </a:moveTo>
                <a:lnTo>
                  <a:pt x="1358051" y="0"/>
                </a:lnTo>
                <a:lnTo>
                  <a:pt x="1358051" y="1025946"/>
                </a:lnTo>
                <a:lnTo>
                  <a:pt x="0" y="1025946"/>
                </a:lnTo>
                <a:lnTo>
                  <a:pt x="0" y="0"/>
                </a:lnTo>
                <a:close/>
              </a:path>
            </a:pathLst>
          </a:custGeom>
          <a:blipFill>
            <a:blip r:embed="rId5"/>
            <a:stretch>
              <a:fillRect l="-6155" t="-16430" b="-24087"/>
            </a:stretch>
          </a:blipFill>
        </p:spPr>
      </p:sp>
      <p:sp>
        <p:nvSpPr>
          <p:cNvPr id="63" name="Freeform 63"/>
          <p:cNvSpPr/>
          <p:nvPr/>
        </p:nvSpPr>
        <p:spPr>
          <a:xfrm>
            <a:off x="2025883" y="974509"/>
            <a:ext cx="1579727" cy="1652597"/>
          </a:xfrm>
          <a:custGeom>
            <a:avLst/>
            <a:gdLst/>
            <a:ahLst/>
            <a:cxnLst/>
            <a:rect l="l" t="t" r="r" b="b"/>
            <a:pathLst>
              <a:path w="1579727" h="1652597">
                <a:moveTo>
                  <a:pt x="0" y="0"/>
                </a:moveTo>
                <a:lnTo>
                  <a:pt x="1579728" y="0"/>
                </a:lnTo>
                <a:lnTo>
                  <a:pt x="1579728" y="1652597"/>
                </a:lnTo>
                <a:lnTo>
                  <a:pt x="0" y="1652597"/>
                </a:lnTo>
                <a:lnTo>
                  <a:pt x="0" y="0"/>
                </a:lnTo>
                <a:close/>
              </a:path>
            </a:pathLst>
          </a:custGeom>
          <a:blipFill>
            <a:blip r:embed="rId6"/>
            <a:stretch>
              <a:fillRect l="-11511" t="-12004" r="-14650" b="-8595"/>
            </a:stretch>
          </a:blipFill>
        </p:spPr>
      </p:sp>
      <p:sp>
        <p:nvSpPr>
          <p:cNvPr id="64" name="Freeform 64"/>
          <p:cNvSpPr/>
          <p:nvPr/>
        </p:nvSpPr>
        <p:spPr>
          <a:xfrm rot="-5400000">
            <a:off x="2321047" y="3315869"/>
            <a:ext cx="1056240" cy="2633717"/>
          </a:xfrm>
          <a:custGeom>
            <a:avLst/>
            <a:gdLst/>
            <a:ahLst/>
            <a:cxnLst/>
            <a:rect l="l" t="t" r="r" b="b"/>
            <a:pathLst>
              <a:path w="1056240" h="2633717">
                <a:moveTo>
                  <a:pt x="0" y="0"/>
                </a:moveTo>
                <a:lnTo>
                  <a:pt x="1056240" y="0"/>
                </a:lnTo>
                <a:lnTo>
                  <a:pt x="1056240" y="2633718"/>
                </a:lnTo>
                <a:lnTo>
                  <a:pt x="0" y="2633718"/>
                </a:lnTo>
                <a:lnTo>
                  <a:pt x="0" y="0"/>
                </a:lnTo>
                <a:close/>
              </a:path>
            </a:pathLst>
          </a:custGeom>
          <a:blipFill>
            <a:blip r:embed="rId7"/>
            <a:stretch>
              <a:fillRect t="-13611" r="-209342" b="-10448"/>
            </a:stretch>
          </a:blipFill>
        </p:spPr>
      </p:sp>
      <p:sp>
        <p:nvSpPr>
          <p:cNvPr id="65" name="Freeform 65"/>
          <p:cNvSpPr/>
          <p:nvPr/>
        </p:nvSpPr>
        <p:spPr>
          <a:xfrm rot="-5400000">
            <a:off x="2060224" y="5873361"/>
            <a:ext cx="1369934" cy="3899069"/>
          </a:xfrm>
          <a:custGeom>
            <a:avLst/>
            <a:gdLst/>
            <a:ahLst/>
            <a:cxnLst/>
            <a:rect l="l" t="t" r="r" b="b"/>
            <a:pathLst>
              <a:path w="1369934" h="3899069">
                <a:moveTo>
                  <a:pt x="0" y="0"/>
                </a:moveTo>
                <a:lnTo>
                  <a:pt x="1369933" y="0"/>
                </a:lnTo>
                <a:lnTo>
                  <a:pt x="1369933" y="3899069"/>
                </a:lnTo>
                <a:lnTo>
                  <a:pt x="0" y="3899069"/>
                </a:lnTo>
                <a:lnTo>
                  <a:pt x="0" y="0"/>
                </a:lnTo>
                <a:close/>
              </a:path>
            </a:pathLst>
          </a:custGeom>
          <a:blipFill>
            <a:blip r:embed="rId8"/>
            <a:stretch>
              <a:fillRect l="-84489" r="-86555"/>
            </a:stretch>
          </a:blipFill>
        </p:spPr>
      </p:sp>
      <p:sp>
        <p:nvSpPr>
          <p:cNvPr id="66" name="Freeform 66"/>
          <p:cNvSpPr/>
          <p:nvPr/>
        </p:nvSpPr>
        <p:spPr>
          <a:xfrm>
            <a:off x="7616034" y="7022715"/>
            <a:ext cx="2561490" cy="1301493"/>
          </a:xfrm>
          <a:custGeom>
            <a:avLst/>
            <a:gdLst/>
            <a:ahLst/>
            <a:cxnLst/>
            <a:rect l="l" t="t" r="r" b="b"/>
            <a:pathLst>
              <a:path w="2561490" h="1301493">
                <a:moveTo>
                  <a:pt x="0" y="0"/>
                </a:moveTo>
                <a:lnTo>
                  <a:pt x="2561490" y="0"/>
                </a:lnTo>
                <a:lnTo>
                  <a:pt x="2561490" y="1301493"/>
                </a:lnTo>
                <a:lnTo>
                  <a:pt x="0" y="1301493"/>
                </a:lnTo>
                <a:lnTo>
                  <a:pt x="0" y="0"/>
                </a:lnTo>
                <a:close/>
              </a:path>
            </a:pathLst>
          </a:custGeom>
          <a:blipFill>
            <a:blip r:embed="rId9"/>
            <a:stretch>
              <a:fillRect/>
            </a:stretch>
          </a:blipFill>
        </p:spPr>
      </p:sp>
      <p:sp>
        <p:nvSpPr>
          <p:cNvPr id="67" name="Freeform 67"/>
          <p:cNvSpPr/>
          <p:nvPr/>
        </p:nvSpPr>
        <p:spPr>
          <a:xfrm>
            <a:off x="14120179" y="6448258"/>
            <a:ext cx="1802744" cy="1929997"/>
          </a:xfrm>
          <a:custGeom>
            <a:avLst/>
            <a:gdLst/>
            <a:ahLst/>
            <a:cxnLst/>
            <a:rect l="l" t="t" r="r" b="b"/>
            <a:pathLst>
              <a:path w="1802744" h="1929997">
                <a:moveTo>
                  <a:pt x="0" y="0"/>
                </a:moveTo>
                <a:lnTo>
                  <a:pt x="1802744" y="0"/>
                </a:lnTo>
                <a:lnTo>
                  <a:pt x="1802744" y="1929997"/>
                </a:lnTo>
                <a:lnTo>
                  <a:pt x="0" y="1929997"/>
                </a:lnTo>
                <a:lnTo>
                  <a:pt x="0" y="0"/>
                </a:lnTo>
                <a:close/>
              </a:path>
            </a:pathLst>
          </a:custGeom>
          <a:blipFill>
            <a:blip r:embed="rId10"/>
            <a:stretch>
              <a:fillRect/>
            </a:stretch>
          </a:blipFill>
        </p:spPr>
      </p:sp>
      <p:sp>
        <p:nvSpPr>
          <p:cNvPr id="68" name="TextBox 68"/>
          <p:cNvSpPr txBox="1"/>
          <p:nvPr/>
        </p:nvSpPr>
        <p:spPr>
          <a:xfrm>
            <a:off x="5941473" y="331516"/>
            <a:ext cx="6444384" cy="807913"/>
          </a:xfrm>
          <a:prstGeom prst="rect">
            <a:avLst/>
          </a:prstGeom>
        </p:spPr>
        <p:txBody>
          <a:bodyPr wrap="square" lIns="0" tIns="0" rIns="0" bIns="0" rtlCol="0" anchor="t">
            <a:spAutoFit/>
          </a:bodyPr>
          <a:lstStyle/>
          <a:p>
            <a:pPr>
              <a:lnSpc>
                <a:spcPts val="6311"/>
              </a:lnSpc>
            </a:pPr>
            <a:r>
              <a:rPr lang="en-US" sz="5259" spc="720" dirty="0">
                <a:latin typeface="Georgia Pro Bold" panose="02040802050405020203" charset="0"/>
              </a:rPr>
              <a:t>COMPONENTS</a:t>
            </a:r>
          </a:p>
        </p:txBody>
      </p:sp>
      <p:sp>
        <p:nvSpPr>
          <p:cNvPr id="70" name="TextBox 70"/>
          <p:cNvSpPr txBox="1"/>
          <p:nvPr/>
        </p:nvSpPr>
        <p:spPr>
          <a:xfrm>
            <a:off x="12143243" y="2926095"/>
            <a:ext cx="4771099" cy="580258"/>
          </a:xfrm>
          <a:prstGeom prst="rect">
            <a:avLst/>
          </a:prstGeom>
        </p:spPr>
        <p:txBody>
          <a:bodyPr lIns="0" tIns="0" rIns="0" bIns="0" rtlCol="0" anchor="t">
            <a:spAutoFit/>
          </a:bodyPr>
          <a:lstStyle/>
          <a:p>
            <a:pPr algn="ctr">
              <a:lnSpc>
                <a:spcPts val="4759"/>
              </a:lnSpc>
            </a:pPr>
            <a:r>
              <a:rPr lang="en-US" sz="3618" dirty="0">
                <a:solidFill>
                  <a:schemeClr val="bg1"/>
                </a:solidFill>
                <a:latin typeface="Georgia Pro"/>
              </a:rPr>
              <a:t>Arduino Uno</a:t>
            </a:r>
          </a:p>
        </p:txBody>
      </p:sp>
      <p:sp>
        <p:nvSpPr>
          <p:cNvPr id="71" name="TextBox 71"/>
          <p:cNvSpPr txBox="1"/>
          <p:nvPr/>
        </p:nvSpPr>
        <p:spPr>
          <a:xfrm>
            <a:off x="1274673" y="5407999"/>
            <a:ext cx="2941036" cy="580258"/>
          </a:xfrm>
          <a:prstGeom prst="rect">
            <a:avLst/>
          </a:prstGeom>
        </p:spPr>
        <p:txBody>
          <a:bodyPr lIns="0" tIns="0" rIns="0" bIns="0" rtlCol="0" anchor="t">
            <a:spAutoFit/>
          </a:bodyPr>
          <a:lstStyle/>
          <a:p>
            <a:pPr algn="ctr">
              <a:lnSpc>
                <a:spcPts val="4759"/>
              </a:lnSpc>
            </a:pPr>
            <a:r>
              <a:rPr lang="en-US" sz="3618" dirty="0">
                <a:solidFill>
                  <a:schemeClr val="bg1"/>
                </a:solidFill>
                <a:latin typeface="Georgia Pro"/>
              </a:rPr>
              <a:t>Breadboard</a:t>
            </a:r>
          </a:p>
        </p:txBody>
      </p:sp>
      <p:sp>
        <p:nvSpPr>
          <p:cNvPr id="73" name="TextBox 73"/>
          <p:cNvSpPr txBox="1"/>
          <p:nvPr/>
        </p:nvSpPr>
        <p:spPr>
          <a:xfrm>
            <a:off x="13522279" y="8591682"/>
            <a:ext cx="3405014" cy="1201291"/>
          </a:xfrm>
          <a:prstGeom prst="rect">
            <a:avLst/>
          </a:prstGeom>
        </p:spPr>
        <p:txBody>
          <a:bodyPr lIns="0" tIns="0" rIns="0" bIns="0" rtlCol="0" anchor="t">
            <a:spAutoFit/>
          </a:bodyPr>
          <a:lstStyle/>
          <a:p>
            <a:pPr algn="ctr">
              <a:lnSpc>
                <a:spcPts val="4759"/>
              </a:lnSpc>
            </a:pPr>
            <a:r>
              <a:rPr lang="en-US" sz="3618" dirty="0">
                <a:solidFill>
                  <a:schemeClr val="bg1"/>
                </a:solidFill>
                <a:latin typeface="Georgia Pro"/>
              </a:rPr>
              <a:t>Battery Pack </a:t>
            </a:r>
          </a:p>
          <a:p>
            <a:pPr algn="ctr">
              <a:lnSpc>
                <a:spcPts val="4759"/>
              </a:lnSpc>
            </a:pPr>
            <a:r>
              <a:rPr lang="en-US" sz="3618" dirty="0">
                <a:solidFill>
                  <a:schemeClr val="bg1"/>
                </a:solidFill>
                <a:latin typeface="Georgia Pro"/>
              </a:rPr>
              <a:t>(5V, 2200 </a:t>
            </a:r>
            <a:r>
              <a:rPr lang="en-US" sz="3618" dirty="0" err="1">
                <a:solidFill>
                  <a:schemeClr val="bg1"/>
                </a:solidFill>
                <a:latin typeface="Georgia Pro"/>
              </a:rPr>
              <a:t>mAh</a:t>
            </a:r>
            <a:r>
              <a:rPr lang="en-US" sz="3618" dirty="0">
                <a:solidFill>
                  <a:schemeClr val="bg1"/>
                </a:solidFill>
                <a:latin typeface="Georgia Pro"/>
              </a:rPr>
              <a:t>)</a:t>
            </a:r>
          </a:p>
        </p:txBody>
      </p:sp>
      <p:sp>
        <p:nvSpPr>
          <p:cNvPr id="74" name="TextBox 74"/>
          <p:cNvSpPr txBox="1"/>
          <p:nvPr/>
        </p:nvSpPr>
        <p:spPr>
          <a:xfrm>
            <a:off x="7179478" y="8595509"/>
            <a:ext cx="3321754" cy="1201291"/>
          </a:xfrm>
          <a:prstGeom prst="rect">
            <a:avLst/>
          </a:prstGeom>
        </p:spPr>
        <p:txBody>
          <a:bodyPr lIns="0" tIns="0" rIns="0" bIns="0" rtlCol="0" anchor="t">
            <a:spAutoFit/>
          </a:bodyPr>
          <a:lstStyle/>
          <a:p>
            <a:pPr algn="ctr">
              <a:lnSpc>
                <a:spcPts val="4759"/>
              </a:lnSpc>
            </a:pPr>
            <a:r>
              <a:rPr lang="en-US" sz="3618" dirty="0">
                <a:solidFill>
                  <a:schemeClr val="bg1"/>
                </a:solidFill>
                <a:latin typeface="Georgia Pro"/>
              </a:rPr>
              <a:t>LiPo 11.1V</a:t>
            </a:r>
          </a:p>
          <a:p>
            <a:pPr algn="ctr">
              <a:lnSpc>
                <a:spcPts val="4759"/>
              </a:lnSpc>
            </a:pPr>
            <a:r>
              <a:rPr lang="en-US" sz="3618" dirty="0">
                <a:solidFill>
                  <a:schemeClr val="bg1"/>
                </a:solidFill>
                <a:latin typeface="Georgia Pro"/>
              </a:rPr>
              <a:t>2200mAh</a:t>
            </a:r>
          </a:p>
        </p:txBody>
      </p:sp>
      <p:sp>
        <p:nvSpPr>
          <p:cNvPr id="75" name="TextBox 75"/>
          <p:cNvSpPr txBox="1"/>
          <p:nvPr/>
        </p:nvSpPr>
        <p:spPr>
          <a:xfrm>
            <a:off x="6425708" y="2970270"/>
            <a:ext cx="4565716" cy="580258"/>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 </a:t>
            </a:r>
            <a:r>
              <a:rPr lang="en-US" sz="3618" dirty="0">
                <a:solidFill>
                  <a:schemeClr val="bg1"/>
                </a:solidFill>
                <a:latin typeface="Georgia Pro"/>
              </a:rPr>
              <a:t>Stepper Motor Driver</a:t>
            </a:r>
          </a:p>
        </p:txBody>
      </p:sp>
      <p:sp>
        <p:nvSpPr>
          <p:cNvPr id="76" name="TextBox 76"/>
          <p:cNvSpPr txBox="1"/>
          <p:nvPr/>
        </p:nvSpPr>
        <p:spPr>
          <a:xfrm>
            <a:off x="1262089" y="8924629"/>
            <a:ext cx="3281208" cy="580258"/>
          </a:xfrm>
          <a:prstGeom prst="rect">
            <a:avLst/>
          </a:prstGeom>
        </p:spPr>
        <p:txBody>
          <a:bodyPr lIns="0" tIns="0" rIns="0" bIns="0" rtlCol="0" anchor="t">
            <a:spAutoFit/>
          </a:bodyPr>
          <a:lstStyle/>
          <a:p>
            <a:pPr algn="ctr">
              <a:lnSpc>
                <a:spcPts val="4759"/>
              </a:lnSpc>
            </a:pPr>
            <a:r>
              <a:rPr lang="en-US" sz="3618" dirty="0">
                <a:solidFill>
                  <a:schemeClr val="bg1"/>
                </a:solidFill>
                <a:latin typeface="Georgia Pro"/>
              </a:rPr>
              <a:t>Jumper Wires</a:t>
            </a:r>
          </a:p>
        </p:txBody>
      </p:sp>
      <p:sp>
        <p:nvSpPr>
          <p:cNvPr id="77" name="TextBox 77"/>
          <p:cNvSpPr txBox="1"/>
          <p:nvPr/>
        </p:nvSpPr>
        <p:spPr>
          <a:xfrm>
            <a:off x="13589722" y="5495413"/>
            <a:ext cx="2607138" cy="580258"/>
          </a:xfrm>
          <a:prstGeom prst="rect">
            <a:avLst/>
          </a:prstGeom>
        </p:spPr>
        <p:txBody>
          <a:bodyPr lIns="0" tIns="0" rIns="0" bIns="0" rtlCol="0" anchor="t">
            <a:spAutoFit/>
          </a:bodyPr>
          <a:lstStyle/>
          <a:p>
            <a:pPr algn="ctr">
              <a:lnSpc>
                <a:spcPts val="4759"/>
              </a:lnSpc>
            </a:pPr>
            <a:r>
              <a:rPr lang="en-US" sz="3618" dirty="0">
                <a:solidFill>
                  <a:schemeClr val="bg1"/>
                </a:solidFill>
                <a:latin typeface="Georgia Pro"/>
              </a:rPr>
              <a:t>Servo Driver</a:t>
            </a:r>
          </a:p>
        </p:txBody>
      </p:sp>
      <p:grpSp>
        <p:nvGrpSpPr>
          <p:cNvPr id="81" name="Group 44">
            <a:extLst>
              <a:ext uri="{FF2B5EF4-FFF2-40B4-BE49-F238E27FC236}">
                <a16:creationId xmlns:a16="http://schemas.microsoft.com/office/drawing/2014/main" id="{44CADDD7-DE8D-8E42-7A3D-A4A639A8A0E5}"/>
              </a:ext>
            </a:extLst>
          </p:cNvPr>
          <p:cNvGrpSpPr/>
          <p:nvPr/>
        </p:nvGrpSpPr>
        <p:grpSpPr>
          <a:xfrm>
            <a:off x="1180341" y="2735692"/>
            <a:ext cx="3444703" cy="1061201"/>
            <a:chOff x="0" y="-38100"/>
            <a:chExt cx="1370873" cy="304060"/>
          </a:xfrm>
        </p:grpSpPr>
        <p:sp>
          <p:nvSpPr>
            <p:cNvPr id="82" name="Freeform 45">
              <a:extLst>
                <a:ext uri="{FF2B5EF4-FFF2-40B4-BE49-F238E27FC236}">
                  <a16:creationId xmlns:a16="http://schemas.microsoft.com/office/drawing/2014/main" id="{B50D1D19-DD0D-9C67-E9E9-53F984F7460B}"/>
                </a:ext>
              </a:extLst>
            </p:cNvPr>
            <p:cNvSpPr/>
            <p:nvPr/>
          </p:nvSpPr>
          <p:spPr>
            <a:xfrm>
              <a:off x="36976" y="0"/>
              <a:ext cx="1333897" cy="265960"/>
            </a:xfrm>
            <a:custGeom>
              <a:avLst/>
              <a:gdLst/>
              <a:ahLst/>
              <a:cxnLst/>
              <a:rect l="l" t="t" r="r" b="b"/>
              <a:pathLst>
                <a:path w="1333897" h="265960">
                  <a:moveTo>
                    <a:pt x="77960" y="0"/>
                  </a:moveTo>
                  <a:lnTo>
                    <a:pt x="1255937" y="0"/>
                  </a:lnTo>
                  <a:cubicBezTo>
                    <a:pt x="1276614" y="0"/>
                    <a:pt x="1296443" y="8214"/>
                    <a:pt x="1311063" y="22834"/>
                  </a:cubicBezTo>
                  <a:cubicBezTo>
                    <a:pt x="1325684" y="37454"/>
                    <a:pt x="1333897" y="57284"/>
                    <a:pt x="1333897" y="77960"/>
                  </a:cubicBezTo>
                  <a:lnTo>
                    <a:pt x="1333897" y="188001"/>
                  </a:lnTo>
                  <a:cubicBezTo>
                    <a:pt x="1333897" y="208677"/>
                    <a:pt x="1325684" y="228506"/>
                    <a:pt x="1311063" y="243127"/>
                  </a:cubicBezTo>
                  <a:cubicBezTo>
                    <a:pt x="1296443" y="257747"/>
                    <a:pt x="1276614" y="265960"/>
                    <a:pt x="1255937" y="265960"/>
                  </a:cubicBezTo>
                  <a:lnTo>
                    <a:pt x="77960" y="265960"/>
                  </a:lnTo>
                  <a:cubicBezTo>
                    <a:pt x="57284" y="265960"/>
                    <a:pt x="37454" y="257747"/>
                    <a:pt x="22834" y="243127"/>
                  </a:cubicBezTo>
                  <a:cubicBezTo>
                    <a:pt x="8214" y="228506"/>
                    <a:pt x="0" y="208677"/>
                    <a:pt x="0" y="188001"/>
                  </a:cubicBezTo>
                  <a:lnTo>
                    <a:pt x="0" y="77960"/>
                  </a:lnTo>
                  <a:cubicBezTo>
                    <a:pt x="0" y="57284"/>
                    <a:pt x="8214" y="37454"/>
                    <a:pt x="22834" y="22834"/>
                  </a:cubicBezTo>
                  <a:cubicBezTo>
                    <a:pt x="37454" y="8214"/>
                    <a:pt x="57284" y="0"/>
                    <a:pt x="77960" y="0"/>
                  </a:cubicBezTo>
                  <a:close/>
                </a:path>
              </a:pathLst>
            </a:custGeom>
            <a:solidFill>
              <a:srgbClr val="10B5BF"/>
            </a:solidFill>
          </p:spPr>
          <p:txBody>
            <a:bodyPr/>
            <a:lstStyle/>
            <a:p>
              <a:r>
                <a:rPr lang="en-IN" sz="3600" dirty="0"/>
                <a:t>  </a:t>
              </a:r>
              <a:r>
                <a:rPr lang="en-IN" sz="3618" dirty="0">
                  <a:solidFill>
                    <a:schemeClr val="bg1"/>
                  </a:solidFill>
                  <a:latin typeface="Georgia Pro"/>
                </a:rPr>
                <a:t>Stepper Motor</a:t>
              </a:r>
            </a:p>
          </p:txBody>
        </p:sp>
        <p:sp>
          <p:nvSpPr>
            <p:cNvPr id="83" name="TextBox 46">
              <a:extLst>
                <a:ext uri="{FF2B5EF4-FFF2-40B4-BE49-F238E27FC236}">
                  <a16:creationId xmlns:a16="http://schemas.microsoft.com/office/drawing/2014/main" id="{40E6FDC7-6CE1-C7C5-0C67-D9A9EB95999C}"/>
                </a:ext>
              </a:extLst>
            </p:cNvPr>
            <p:cNvSpPr txBox="1"/>
            <p:nvPr/>
          </p:nvSpPr>
          <p:spPr>
            <a:xfrm>
              <a:off x="0" y="-38100"/>
              <a:ext cx="1333897" cy="304060"/>
            </a:xfrm>
            <a:prstGeom prst="rect">
              <a:avLst/>
            </a:prstGeom>
          </p:spPr>
          <p:txBody>
            <a:bodyPr lIns="50800" tIns="50800" rIns="50800" bIns="50800" rtlCol="0" anchor="ctr"/>
            <a:lstStyle/>
            <a:p>
              <a:pPr algn="ctr">
                <a:lnSpc>
                  <a:spcPts val="3499"/>
                </a:lnSpc>
              </a:pPr>
              <a:endParaRPr/>
            </a:p>
          </p:txBody>
        </p:sp>
      </p:grpSp>
      <p:sp>
        <p:nvSpPr>
          <p:cNvPr id="84" name="Freeform 45">
            <a:extLst>
              <a:ext uri="{FF2B5EF4-FFF2-40B4-BE49-F238E27FC236}">
                <a16:creationId xmlns:a16="http://schemas.microsoft.com/office/drawing/2014/main" id="{F2D65193-D759-E47B-53E3-D29B86A0D45C}"/>
              </a:ext>
            </a:extLst>
          </p:cNvPr>
          <p:cNvSpPr/>
          <p:nvPr/>
        </p:nvSpPr>
        <p:spPr>
          <a:xfrm>
            <a:off x="7333987" y="5478660"/>
            <a:ext cx="3351791" cy="798639"/>
          </a:xfrm>
          <a:custGeom>
            <a:avLst/>
            <a:gdLst/>
            <a:ahLst/>
            <a:cxnLst/>
            <a:rect l="l" t="t" r="r" b="b"/>
            <a:pathLst>
              <a:path w="1333897" h="265960">
                <a:moveTo>
                  <a:pt x="77960" y="0"/>
                </a:moveTo>
                <a:lnTo>
                  <a:pt x="1255937" y="0"/>
                </a:lnTo>
                <a:cubicBezTo>
                  <a:pt x="1276614" y="0"/>
                  <a:pt x="1296443" y="8214"/>
                  <a:pt x="1311063" y="22834"/>
                </a:cubicBezTo>
                <a:cubicBezTo>
                  <a:pt x="1325684" y="37454"/>
                  <a:pt x="1333897" y="57284"/>
                  <a:pt x="1333897" y="77960"/>
                </a:cubicBezTo>
                <a:lnTo>
                  <a:pt x="1333897" y="188001"/>
                </a:lnTo>
                <a:cubicBezTo>
                  <a:pt x="1333897" y="208677"/>
                  <a:pt x="1325684" y="228506"/>
                  <a:pt x="1311063" y="243127"/>
                </a:cubicBezTo>
                <a:cubicBezTo>
                  <a:pt x="1296443" y="257747"/>
                  <a:pt x="1276614" y="265960"/>
                  <a:pt x="1255937" y="265960"/>
                </a:cubicBezTo>
                <a:lnTo>
                  <a:pt x="77960" y="265960"/>
                </a:lnTo>
                <a:cubicBezTo>
                  <a:pt x="57284" y="265960"/>
                  <a:pt x="37454" y="257747"/>
                  <a:pt x="22834" y="243127"/>
                </a:cubicBezTo>
                <a:cubicBezTo>
                  <a:pt x="8214" y="228506"/>
                  <a:pt x="0" y="208677"/>
                  <a:pt x="0" y="188001"/>
                </a:cubicBezTo>
                <a:lnTo>
                  <a:pt x="0" y="77960"/>
                </a:lnTo>
                <a:cubicBezTo>
                  <a:pt x="0" y="57284"/>
                  <a:pt x="8214" y="37454"/>
                  <a:pt x="22834" y="22834"/>
                </a:cubicBezTo>
                <a:cubicBezTo>
                  <a:pt x="37454" y="8214"/>
                  <a:pt x="57284" y="0"/>
                  <a:pt x="77960" y="0"/>
                </a:cubicBezTo>
                <a:close/>
              </a:path>
            </a:pathLst>
          </a:custGeom>
          <a:solidFill>
            <a:srgbClr val="10B5BF"/>
          </a:solidFill>
        </p:spPr>
        <p:txBody>
          <a:bodyPr/>
          <a:lstStyle/>
          <a:p>
            <a:r>
              <a:rPr lang="en-IN" sz="3600" dirty="0"/>
              <a:t>   </a:t>
            </a:r>
            <a:r>
              <a:rPr lang="en-IN" sz="3618" dirty="0">
                <a:solidFill>
                  <a:schemeClr val="bg1"/>
                </a:solidFill>
                <a:latin typeface="Georgia Pro"/>
              </a:rPr>
              <a:t>Servo Motor</a:t>
            </a:r>
          </a:p>
        </p:txBody>
      </p:sp>
      <p:sp>
        <p:nvSpPr>
          <p:cNvPr id="85" name="AutoShape 2">
            <a:extLst>
              <a:ext uri="{FF2B5EF4-FFF2-40B4-BE49-F238E27FC236}">
                <a16:creationId xmlns:a16="http://schemas.microsoft.com/office/drawing/2014/main" id="{1CFEF040-B3FE-9939-0A8C-231260603B24}"/>
              </a:ext>
            </a:extLst>
          </p:cNvPr>
          <p:cNvSpPr/>
          <p:nvPr/>
        </p:nvSpPr>
        <p:spPr>
          <a:xfrm flipV="1">
            <a:off x="5334000" y="1088385"/>
            <a:ext cx="7361346" cy="68031"/>
          </a:xfrm>
          <a:prstGeom prst="line">
            <a:avLst/>
          </a:prstGeom>
          <a:ln w="47625" cap="rnd">
            <a:solidFill>
              <a:srgbClr val="376092"/>
            </a:solidFill>
            <a:prstDash val="solid"/>
            <a:headEnd type="diamond" w="lg" len="lg"/>
            <a:tailEnd type="diamond" w="lg" len="lg"/>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88948" y="2980477"/>
            <a:ext cx="8480854" cy="5300093"/>
          </a:xfrm>
          <a:custGeom>
            <a:avLst/>
            <a:gdLst/>
            <a:ahLst/>
            <a:cxnLst/>
            <a:rect l="l" t="t" r="r" b="b"/>
            <a:pathLst>
              <a:path w="8480854" h="5300093">
                <a:moveTo>
                  <a:pt x="0" y="0"/>
                </a:moveTo>
                <a:lnTo>
                  <a:pt x="8480854" y="0"/>
                </a:lnTo>
                <a:lnTo>
                  <a:pt x="8480854" y="5300093"/>
                </a:lnTo>
                <a:lnTo>
                  <a:pt x="0" y="5300093"/>
                </a:lnTo>
                <a:lnTo>
                  <a:pt x="0" y="0"/>
                </a:lnTo>
                <a:close/>
              </a:path>
            </a:pathLst>
          </a:custGeom>
          <a:blipFill>
            <a:blip r:embed="rId2"/>
            <a:stretch>
              <a:fillRect t="-7077" b="-13210"/>
            </a:stretch>
          </a:blipFill>
        </p:spPr>
      </p:sp>
      <p:sp>
        <p:nvSpPr>
          <p:cNvPr id="4" name="Freeform 4"/>
          <p:cNvSpPr/>
          <p:nvPr/>
        </p:nvSpPr>
        <p:spPr>
          <a:xfrm rot="2700000" flipH="1">
            <a:off x="7089491" y="4348297"/>
            <a:ext cx="670099" cy="1266511"/>
          </a:xfrm>
          <a:custGeom>
            <a:avLst/>
            <a:gdLst/>
            <a:ahLst/>
            <a:cxnLst/>
            <a:rect l="l" t="t" r="r" b="b"/>
            <a:pathLst>
              <a:path w="670099" h="1266511">
                <a:moveTo>
                  <a:pt x="670099" y="0"/>
                </a:moveTo>
                <a:lnTo>
                  <a:pt x="0" y="0"/>
                </a:lnTo>
                <a:lnTo>
                  <a:pt x="0" y="1266511"/>
                </a:lnTo>
                <a:lnTo>
                  <a:pt x="670099" y="1266511"/>
                </a:lnTo>
                <a:lnTo>
                  <a:pt x="670099" y="0"/>
                </a:lnTo>
                <a:close/>
              </a:path>
            </a:pathLst>
          </a:custGeom>
          <a:blipFill>
            <a:blip r:embed="rId3">
              <a:alphaModFix amt="67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445577" y="1834771"/>
            <a:ext cx="2362729" cy="580258"/>
          </a:xfrm>
          <a:prstGeom prst="rect">
            <a:avLst/>
          </a:prstGeom>
        </p:spPr>
        <p:txBody>
          <a:bodyPr lIns="0" tIns="0" rIns="0" bIns="0" rtlCol="0" anchor="t">
            <a:spAutoFit/>
          </a:bodyPr>
          <a:lstStyle/>
          <a:p>
            <a:pPr algn="ctr">
              <a:lnSpc>
                <a:spcPts val="4759"/>
              </a:lnSpc>
            </a:pPr>
            <a:r>
              <a:rPr lang="en-US" sz="3399" dirty="0">
                <a:solidFill>
                  <a:srgbClr val="376092"/>
                </a:solidFill>
                <a:latin typeface="Canva Sans Bold"/>
              </a:rPr>
              <a:t>Elbow joint</a:t>
            </a:r>
          </a:p>
        </p:txBody>
      </p:sp>
      <p:sp>
        <p:nvSpPr>
          <p:cNvPr id="6" name="TextBox 6"/>
          <p:cNvSpPr txBox="1"/>
          <p:nvPr/>
        </p:nvSpPr>
        <p:spPr>
          <a:xfrm>
            <a:off x="7329458" y="8935329"/>
            <a:ext cx="2696435" cy="580258"/>
          </a:xfrm>
          <a:prstGeom prst="rect">
            <a:avLst/>
          </a:prstGeom>
        </p:spPr>
        <p:txBody>
          <a:bodyPr lIns="0" tIns="0" rIns="0" bIns="0" rtlCol="0" anchor="t">
            <a:spAutoFit/>
          </a:bodyPr>
          <a:lstStyle/>
          <a:p>
            <a:pPr algn="ctr">
              <a:lnSpc>
                <a:spcPts val="4759"/>
              </a:lnSpc>
            </a:pPr>
            <a:r>
              <a:rPr lang="en-US" sz="3399">
                <a:solidFill>
                  <a:srgbClr val="376092"/>
                </a:solidFill>
                <a:latin typeface="Canva Sans Bold"/>
              </a:rPr>
              <a:t>Gripper joint</a:t>
            </a:r>
          </a:p>
        </p:txBody>
      </p:sp>
      <p:sp>
        <p:nvSpPr>
          <p:cNvPr id="7" name="Freeform 7"/>
          <p:cNvSpPr/>
          <p:nvPr/>
        </p:nvSpPr>
        <p:spPr>
          <a:xfrm rot="1005295">
            <a:off x="5654700" y="2246155"/>
            <a:ext cx="777047" cy="1468645"/>
          </a:xfrm>
          <a:custGeom>
            <a:avLst/>
            <a:gdLst/>
            <a:ahLst/>
            <a:cxnLst/>
            <a:rect l="l" t="t" r="r" b="b"/>
            <a:pathLst>
              <a:path w="777047" h="1468645">
                <a:moveTo>
                  <a:pt x="0" y="0"/>
                </a:moveTo>
                <a:lnTo>
                  <a:pt x="777047" y="0"/>
                </a:lnTo>
                <a:lnTo>
                  <a:pt x="777047" y="1468645"/>
                </a:lnTo>
                <a:lnTo>
                  <a:pt x="0" y="1468645"/>
                </a:lnTo>
                <a:lnTo>
                  <a:pt x="0" y="0"/>
                </a:lnTo>
                <a:close/>
              </a:path>
            </a:pathLst>
          </a:custGeom>
          <a:blipFill>
            <a:blip r:embed="rId3">
              <a:alphaModFix amt="67000"/>
              <a:extLst>
                <a:ext uri="{96DAC541-7B7A-43D3-8B79-37D633B846F1}">
                  <asvg:svgBlip xmlns:asvg="http://schemas.microsoft.com/office/drawing/2016/SVG/main" r:embed="rId4"/>
                </a:ext>
              </a:extLst>
            </a:blip>
            <a:stretch>
              <a:fillRect/>
            </a:stretch>
          </a:blipFill>
        </p:spPr>
      </p:sp>
      <p:sp>
        <p:nvSpPr>
          <p:cNvPr id="8" name="Freeform 8"/>
          <p:cNvSpPr/>
          <p:nvPr/>
        </p:nvSpPr>
        <p:spPr>
          <a:xfrm rot="-9301540" flipV="1">
            <a:off x="1108196" y="2762805"/>
            <a:ext cx="1092915" cy="2065648"/>
          </a:xfrm>
          <a:custGeom>
            <a:avLst/>
            <a:gdLst/>
            <a:ahLst/>
            <a:cxnLst/>
            <a:rect l="l" t="t" r="r" b="b"/>
            <a:pathLst>
              <a:path w="1092915" h="2065648">
                <a:moveTo>
                  <a:pt x="0" y="2065647"/>
                </a:moveTo>
                <a:lnTo>
                  <a:pt x="1092915" y="2065647"/>
                </a:lnTo>
                <a:lnTo>
                  <a:pt x="1092915" y="0"/>
                </a:lnTo>
                <a:lnTo>
                  <a:pt x="0" y="0"/>
                </a:lnTo>
                <a:lnTo>
                  <a:pt x="0" y="2065647"/>
                </a:lnTo>
                <a:close/>
              </a:path>
            </a:pathLst>
          </a:custGeom>
          <a:blipFill>
            <a:blip r:embed="rId3">
              <a:alphaModFix amt="67000"/>
              <a:extLst>
                <a:ext uri="{96DAC541-7B7A-43D3-8B79-37D633B846F1}">
                  <asvg:svgBlip xmlns:asvg="http://schemas.microsoft.com/office/drawing/2016/SVG/main" r:embed="rId4"/>
                </a:ext>
              </a:extLst>
            </a:blip>
            <a:stretch>
              <a:fillRect/>
            </a:stretch>
          </a:blipFill>
        </p:spPr>
      </p:sp>
      <p:sp>
        <p:nvSpPr>
          <p:cNvPr id="9" name="Freeform 9"/>
          <p:cNvSpPr/>
          <p:nvPr/>
        </p:nvSpPr>
        <p:spPr>
          <a:xfrm rot="-9089338" flipH="1">
            <a:off x="8397585" y="7020268"/>
            <a:ext cx="984439" cy="1860623"/>
          </a:xfrm>
          <a:custGeom>
            <a:avLst/>
            <a:gdLst/>
            <a:ahLst/>
            <a:cxnLst/>
            <a:rect l="l" t="t" r="r" b="b"/>
            <a:pathLst>
              <a:path w="984439" h="1860623">
                <a:moveTo>
                  <a:pt x="984439" y="0"/>
                </a:moveTo>
                <a:lnTo>
                  <a:pt x="0" y="0"/>
                </a:lnTo>
                <a:lnTo>
                  <a:pt x="0" y="1860623"/>
                </a:lnTo>
                <a:lnTo>
                  <a:pt x="984439" y="1860623"/>
                </a:lnTo>
                <a:lnTo>
                  <a:pt x="984439" y="0"/>
                </a:lnTo>
                <a:close/>
              </a:path>
            </a:pathLst>
          </a:custGeom>
          <a:blipFill>
            <a:blip r:embed="rId3">
              <a:alphaModFix amt="67000"/>
              <a:extLst>
                <a:ext uri="{96DAC541-7B7A-43D3-8B79-37D633B846F1}">
                  <asvg:svgBlip xmlns:asvg="http://schemas.microsoft.com/office/drawing/2016/SVG/main" r:embed="rId4"/>
                </a:ext>
              </a:extLst>
            </a:blip>
            <a:stretch>
              <a:fillRect/>
            </a:stretch>
          </a:blipFill>
        </p:spPr>
      </p:sp>
      <p:sp>
        <p:nvSpPr>
          <p:cNvPr id="10" name="Freeform 10"/>
          <p:cNvSpPr/>
          <p:nvPr/>
        </p:nvSpPr>
        <p:spPr>
          <a:xfrm rot="10568261">
            <a:off x="1756942" y="8134356"/>
            <a:ext cx="708369" cy="1338841"/>
          </a:xfrm>
          <a:custGeom>
            <a:avLst/>
            <a:gdLst/>
            <a:ahLst/>
            <a:cxnLst/>
            <a:rect l="l" t="t" r="r" b="b"/>
            <a:pathLst>
              <a:path w="708369" h="1338841">
                <a:moveTo>
                  <a:pt x="0" y="0"/>
                </a:moveTo>
                <a:lnTo>
                  <a:pt x="708368" y="0"/>
                </a:lnTo>
                <a:lnTo>
                  <a:pt x="708368" y="1338841"/>
                </a:lnTo>
                <a:lnTo>
                  <a:pt x="0" y="1338841"/>
                </a:lnTo>
                <a:lnTo>
                  <a:pt x="0" y="0"/>
                </a:lnTo>
                <a:close/>
              </a:path>
            </a:pathLst>
          </a:custGeom>
          <a:blipFill>
            <a:blip r:embed="rId3">
              <a:alphaModFix amt="67000"/>
              <a:extLst>
                <a:ext uri="{96DAC541-7B7A-43D3-8B79-37D633B846F1}">
                  <asvg:svgBlip xmlns:asvg="http://schemas.microsoft.com/office/drawing/2016/SVG/main" r:embed="rId4"/>
                </a:ext>
              </a:extLst>
            </a:blip>
            <a:stretch>
              <a:fillRect/>
            </a:stretch>
          </a:blipFill>
        </p:spPr>
      </p:sp>
      <p:sp>
        <p:nvSpPr>
          <p:cNvPr id="11" name="Freeform 11"/>
          <p:cNvSpPr/>
          <p:nvPr/>
        </p:nvSpPr>
        <p:spPr>
          <a:xfrm rot="10568261">
            <a:off x="4431499" y="6917739"/>
            <a:ext cx="621513" cy="1174681"/>
          </a:xfrm>
          <a:custGeom>
            <a:avLst/>
            <a:gdLst/>
            <a:ahLst/>
            <a:cxnLst/>
            <a:rect l="l" t="t" r="r" b="b"/>
            <a:pathLst>
              <a:path w="621513" h="1174681">
                <a:moveTo>
                  <a:pt x="0" y="0"/>
                </a:moveTo>
                <a:lnTo>
                  <a:pt x="621513" y="0"/>
                </a:lnTo>
                <a:lnTo>
                  <a:pt x="621513" y="1174681"/>
                </a:lnTo>
                <a:lnTo>
                  <a:pt x="0" y="1174681"/>
                </a:lnTo>
                <a:lnTo>
                  <a:pt x="0" y="0"/>
                </a:lnTo>
                <a:close/>
              </a:path>
            </a:pathLst>
          </a:custGeom>
          <a:blipFill>
            <a:blip r:embed="rId3">
              <a:alphaModFix amt="67000"/>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424454" y="1175698"/>
            <a:ext cx="7452247" cy="8272718"/>
          </a:xfrm>
          <a:custGeom>
            <a:avLst/>
            <a:gdLst/>
            <a:ahLst/>
            <a:cxnLst/>
            <a:rect l="l" t="t" r="r" b="b"/>
            <a:pathLst>
              <a:path w="7452247" h="8272718">
                <a:moveTo>
                  <a:pt x="0" y="0"/>
                </a:moveTo>
                <a:lnTo>
                  <a:pt x="7452247" y="0"/>
                </a:lnTo>
                <a:lnTo>
                  <a:pt x="7452247" y="8272718"/>
                </a:lnTo>
                <a:lnTo>
                  <a:pt x="0" y="8272718"/>
                </a:lnTo>
                <a:lnTo>
                  <a:pt x="0" y="0"/>
                </a:lnTo>
                <a:close/>
              </a:path>
            </a:pathLst>
          </a:custGeom>
          <a:blipFill>
            <a:blip r:embed="rId5"/>
            <a:stretch>
              <a:fillRect l="-1261" r="-1261" b="-659"/>
            </a:stretch>
          </a:blipFill>
        </p:spPr>
      </p:sp>
      <p:sp>
        <p:nvSpPr>
          <p:cNvPr id="13" name="TextBox 13"/>
          <p:cNvSpPr txBox="1"/>
          <p:nvPr/>
        </p:nvSpPr>
        <p:spPr>
          <a:xfrm>
            <a:off x="-583719" y="409202"/>
            <a:ext cx="13253884" cy="1152525"/>
          </a:xfrm>
          <a:prstGeom prst="rect">
            <a:avLst/>
          </a:prstGeom>
        </p:spPr>
        <p:txBody>
          <a:bodyPr lIns="0" tIns="0" rIns="0" bIns="0" rtlCol="0" anchor="t">
            <a:spAutoFit/>
          </a:bodyPr>
          <a:lstStyle/>
          <a:p>
            <a:pPr algn="ctr">
              <a:lnSpc>
                <a:spcPts val="9000"/>
              </a:lnSpc>
            </a:pPr>
            <a:r>
              <a:rPr lang="en-US" sz="6600" dirty="0">
                <a:latin typeface="Poppins Medium Bold"/>
              </a:rPr>
              <a:t>Design and Construction</a:t>
            </a:r>
          </a:p>
        </p:txBody>
      </p:sp>
      <p:sp>
        <p:nvSpPr>
          <p:cNvPr id="14" name="TextBox 14"/>
          <p:cNvSpPr txBox="1"/>
          <p:nvPr/>
        </p:nvSpPr>
        <p:spPr>
          <a:xfrm>
            <a:off x="773942" y="9448416"/>
            <a:ext cx="2089216" cy="580258"/>
          </a:xfrm>
          <a:prstGeom prst="rect">
            <a:avLst/>
          </a:prstGeom>
        </p:spPr>
        <p:txBody>
          <a:bodyPr lIns="0" tIns="0" rIns="0" bIns="0" rtlCol="0" anchor="t">
            <a:spAutoFit/>
          </a:bodyPr>
          <a:lstStyle/>
          <a:p>
            <a:pPr algn="ctr">
              <a:lnSpc>
                <a:spcPts val="4759"/>
              </a:lnSpc>
            </a:pPr>
            <a:r>
              <a:rPr lang="en-US" sz="3399">
                <a:solidFill>
                  <a:srgbClr val="376092"/>
                </a:solidFill>
                <a:latin typeface="Canva Sans Bold"/>
              </a:rPr>
              <a:t>Base joint</a:t>
            </a:r>
          </a:p>
        </p:txBody>
      </p:sp>
      <p:sp>
        <p:nvSpPr>
          <p:cNvPr id="15" name="TextBox 15"/>
          <p:cNvSpPr txBox="1"/>
          <p:nvPr/>
        </p:nvSpPr>
        <p:spPr>
          <a:xfrm>
            <a:off x="6870879" y="3716600"/>
            <a:ext cx="2847225" cy="580258"/>
          </a:xfrm>
          <a:prstGeom prst="rect">
            <a:avLst/>
          </a:prstGeom>
        </p:spPr>
        <p:txBody>
          <a:bodyPr lIns="0" tIns="0" rIns="0" bIns="0" rtlCol="0" anchor="t">
            <a:spAutoFit/>
          </a:bodyPr>
          <a:lstStyle/>
          <a:p>
            <a:pPr algn="ctr">
              <a:lnSpc>
                <a:spcPts val="4759"/>
              </a:lnSpc>
            </a:pPr>
            <a:r>
              <a:rPr lang="en-US" sz="3399" dirty="0">
                <a:solidFill>
                  <a:srgbClr val="376092"/>
                </a:solidFill>
                <a:latin typeface="Canva Sans Bold"/>
              </a:rPr>
              <a:t>Wrist joint 2 </a:t>
            </a:r>
          </a:p>
        </p:txBody>
      </p:sp>
      <p:sp>
        <p:nvSpPr>
          <p:cNvPr id="16" name="TextBox 16"/>
          <p:cNvSpPr txBox="1"/>
          <p:nvPr/>
        </p:nvSpPr>
        <p:spPr>
          <a:xfrm>
            <a:off x="776860" y="1997460"/>
            <a:ext cx="2999218" cy="1189749"/>
          </a:xfrm>
          <a:prstGeom prst="rect">
            <a:avLst/>
          </a:prstGeom>
        </p:spPr>
        <p:txBody>
          <a:bodyPr lIns="0" tIns="0" rIns="0" bIns="0" rtlCol="0" anchor="t">
            <a:spAutoFit/>
          </a:bodyPr>
          <a:lstStyle/>
          <a:p>
            <a:pPr algn="ctr">
              <a:lnSpc>
                <a:spcPts val="4759"/>
              </a:lnSpc>
            </a:pPr>
            <a:r>
              <a:rPr lang="en-US" sz="3399" dirty="0">
                <a:solidFill>
                  <a:srgbClr val="376092"/>
                </a:solidFill>
                <a:latin typeface="Canva Sans Bold"/>
              </a:rPr>
              <a:t>Shoulder joint</a:t>
            </a:r>
          </a:p>
        </p:txBody>
      </p:sp>
      <p:sp>
        <p:nvSpPr>
          <p:cNvPr id="17" name="TextBox 17"/>
          <p:cNvSpPr txBox="1"/>
          <p:nvPr/>
        </p:nvSpPr>
        <p:spPr>
          <a:xfrm>
            <a:off x="3318642" y="8112018"/>
            <a:ext cx="2847225" cy="580258"/>
          </a:xfrm>
          <a:prstGeom prst="rect">
            <a:avLst/>
          </a:prstGeom>
        </p:spPr>
        <p:txBody>
          <a:bodyPr lIns="0" tIns="0" rIns="0" bIns="0" rtlCol="0" anchor="t">
            <a:spAutoFit/>
          </a:bodyPr>
          <a:lstStyle/>
          <a:p>
            <a:pPr algn="ctr">
              <a:lnSpc>
                <a:spcPts val="4759"/>
              </a:lnSpc>
            </a:pPr>
            <a:r>
              <a:rPr lang="en-US" sz="3399" dirty="0">
                <a:solidFill>
                  <a:srgbClr val="376092"/>
                </a:solidFill>
                <a:latin typeface="Canva Sans Bold"/>
              </a:rPr>
              <a:t>Wrist joint 1 </a:t>
            </a:r>
          </a:p>
        </p:txBody>
      </p:sp>
      <p:sp>
        <p:nvSpPr>
          <p:cNvPr id="18" name="AutoShape 2">
            <a:extLst>
              <a:ext uri="{FF2B5EF4-FFF2-40B4-BE49-F238E27FC236}">
                <a16:creationId xmlns:a16="http://schemas.microsoft.com/office/drawing/2014/main" id="{0CD63DD4-4913-3562-3B2B-697686EA1F04}"/>
              </a:ext>
            </a:extLst>
          </p:cNvPr>
          <p:cNvSpPr/>
          <p:nvPr/>
        </p:nvSpPr>
        <p:spPr>
          <a:xfrm flipV="1">
            <a:off x="372459" y="1514482"/>
            <a:ext cx="11362341" cy="47618"/>
          </a:xfrm>
          <a:prstGeom prst="line">
            <a:avLst/>
          </a:prstGeom>
          <a:ln w="47625" cap="rnd">
            <a:solidFill>
              <a:srgbClr val="376092"/>
            </a:solidFill>
            <a:prstDash val="solid"/>
            <a:headEnd type="diamond" w="lg" len="lg"/>
            <a:tailEnd type="diamond" w="lg" len="lg"/>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57200" y="2850572"/>
            <a:ext cx="10964355" cy="538609"/>
          </a:xfrm>
          <a:prstGeom prst="rect">
            <a:avLst/>
          </a:prstGeom>
        </p:spPr>
        <p:txBody>
          <a:bodyPr lIns="0" tIns="0" rIns="0" bIns="0" rtlCol="0" anchor="t">
            <a:spAutoFit/>
          </a:bodyPr>
          <a:lstStyle/>
          <a:p>
            <a:pPr marL="755650" lvl="1" indent="-377825">
              <a:lnSpc>
                <a:spcPts val="4200"/>
              </a:lnSpc>
              <a:buFont typeface="Arial"/>
              <a:buChar char="•"/>
            </a:pPr>
            <a:r>
              <a:rPr lang="en-US" sz="3500" b="1" dirty="0">
                <a:solidFill>
                  <a:srgbClr val="376092"/>
                </a:solidFill>
                <a:latin typeface="Times New Roman" panose="02020603050405020304" pitchFamily="18" charset="0"/>
                <a:cs typeface="Times New Roman" panose="02020603050405020304" pitchFamily="18" charset="0"/>
              </a:rPr>
              <a:t>Controlled by Predefined Directions</a:t>
            </a:r>
          </a:p>
        </p:txBody>
      </p:sp>
      <p:sp>
        <p:nvSpPr>
          <p:cNvPr id="5" name="TextBox 5"/>
          <p:cNvSpPr txBox="1"/>
          <p:nvPr/>
        </p:nvSpPr>
        <p:spPr>
          <a:xfrm>
            <a:off x="1143000" y="1215282"/>
            <a:ext cx="10964355" cy="1077218"/>
          </a:xfrm>
          <a:prstGeom prst="rect">
            <a:avLst/>
          </a:prstGeom>
        </p:spPr>
        <p:txBody>
          <a:bodyPr lIns="0" tIns="0" rIns="0" bIns="0" rtlCol="0" anchor="t">
            <a:spAutoFit/>
          </a:bodyPr>
          <a:lstStyle/>
          <a:p>
            <a:pPr>
              <a:lnSpc>
                <a:spcPts val="8400"/>
              </a:lnSpc>
            </a:pPr>
            <a:r>
              <a:rPr lang="en-US" sz="7000" dirty="0">
                <a:latin typeface="Poppins Medium Bold"/>
              </a:rPr>
              <a:t>HOW IT WORKS ?</a:t>
            </a:r>
          </a:p>
        </p:txBody>
      </p:sp>
      <p:sp>
        <p:nvSpPr>
          <p:cNvPr id="6" name="TextBox 6"/>
          <p:cNvSpPr txBox="1"/>
          <p:nvPr/>
        </p:nvSpPr>
        <p:spPr>
          <a:xfrm>
            <a:off x="773756" y="6292534"/>
            <a:ext cx="12636304" cy="538609"/>
          </a:xfrm>
          <a:prstGeom prst="rect">
            <a:avLst/>
          </a:prstGeom>
        </p:spPr>
        <p:txBody>
          <a:bodyPr lIns="0" tIns="0" rIns="0" bIns="0" rtlCol="0" anchor="t">
            <a:spAutoFit/>
          </a:bodyPr>
          <a:lstStyle/>
          <a:p>
            <a:pPr marL="892175" lvl="1" indent="-514350">
              <a:lnSpc>
                <a:spcPts val="4200"/>
              </a:lnSpc>
              <a:buFont typeface="Arial" panose="020B0604020202020204" pitchFamily="34" charset="0"/>
              <a:buChar char="•"/>
            </a:pPr>
            <a:r>
              <a:rPr lang="en-US" sz="3500" b="1" dirty="0">
                <a:solidFill>
                  <a:srgbClr val="376092"/>
                </a:solidFill>
                <a:latin typeface="Times New Roman" panose="02020603050405020304" pitchFamily="18" charset="0"/>
                <a:cs typeface="Times New Roman" panose="02020603050405020304" pitchFamily="18" charset="0"/>
              </a:rPr>
              <a:t>Controlled by  Hand Gesture [Using Bluetooth]</a:t>
            </a:r>
          </a:p>
        </p:txBody>
      </p:sp>
      <p:sp>
        <p:nvSpPr>
          <p:cNvPr id="7" name="TextBox 7"/>
          <p:cNvSpPr txBox="1"/>
          <p:nvPr/>
        </p:nvSpPr>
        <p:spPr>
          <a:xfrm>
            <a:off x="1244128" y="3522824"/>
            <a:ext cx="15849600" cy="1809341"/>
          </a:xfrm>
          <a:prstGeom prst="rect">
            <a:avLst/>
          </a:prstGeom>
        </p:spPr>
        <p:txBody>
          <a:bodyPr wrap="square" lIns="0" tIns="0" rIns="0" bIns="0" rtlCol="0" anchor="t">
            <a:spAutoFit/>
          </a:bodyPr>
          <a:lstStyle/>
          <a:p>
            <a:pPr algn="just">
              <a:lnSpc>
                <a:spcPts val="4759"/>
              </a:lnSpc>
            </a:pPr>
            <a:r>
              <a:rPr lang="en-US" sz="3399" dirty="0">
                <a:solidFill>
                  <a:srgbClr val="000000"/>
                </a:solidFill>
                <a:latin typeface="Times New Roman" panose="02020603050405020304" pitchFamily="18" charset="0"/>
                <a:cs typeface="Times New Roman" panose="02020603050405020304" pitchFamily="18" charset="0"/>
              </a:rPr>
              <a:t>The robotic arm can stand and turn around for some angle as mentioned in the code. To change the function or action again we have to change the code for direction and simulate it again.</a:t>
            </a:r>
          </a:p>
        </p:txBody>
      </p:sp>
      <p:sp>
        <p:nvSpPr>
          <p:cNvPr id="8" name="TextBox 8"/>
          <p:cNvSpPr txBox="1"/>
          <p:nvPr/>
        </p:nvSpPr>
        <p:spPr>
          <a:xfrm>
            <a:off x="1244129" y="7101098"/>
            <a:ext cx="15849600" cy="1809341"/>
          </a:xfrm>
          <a:prstGeom prst="rect">
            <a:avLst/>
          </a:prstGeom>
        </p:spPr>
        <p:txBody>
          <a:bodyPr wrap="square" lIns="0" tIns="0" rIns="0" bIns="0" rtlCol="0" anchor="t">
            <a:spAutoFit/>
          </a:bodyPr>
          <a:lstStyle/>
          <a:p>
            <a:pPr algn="just">
              <a:lnSpc>
                <a:spcPts val="4759"/>
              </a:lnSpc>
            </a:pPr>
            <a:r>
              <a:rPr lang="en-US" sz="3399" dirty="0">
                <a:solidFill>
                  <a:srgbClr val="000000"/>
                </a:solidFill>
                <a:latin typeface="Times New Roman" panose="02020603050405020304" pitchFamily="18" charset="0"/>
                <a:cs typeface="Times New Roman" panose="02020603050405020304" pitchFamily="18" charset="0"/>
              </a:rPr>
              <a:t>Another way of controlling the robot is using </a:t>
            </a:r>
            <a:r>
              <a:rPr lang="en-US" sz="3399" dirty="0" err="1">
                <a:solidFill>
                  <a:srgbClr val="000000"/>
                </a:solidFill>
                <a:latin typeface="Times New Roman" panose="02020603050405020304" pitchFamily="18" charset="0"/>
                <a:cs typeface="Times New Roman" panose="02020603050405020304" pitchFamily="18" charset="0"/>
              </a:rPr>
              <a:t>bluetooth</a:t>
            </a:r>
            <a:r>
              <a:rPr lang="en-US" sz="3399" dirty="0">
                <a:solidFill>
                  <a:srgbClr val="000000"/>
                </a:solidFill>
                <a:latin typeface="Times New Roman" panose="02020603050405020304" pitchFamily="18" charset="0"/>
                <a:cs typeface="Times New Roman" panose="02020603050405020304" pitchFamily="18" charset="0"/>
              </a:rPr>
              <a:t> , in this method we connect our hand to the robot via Bluetooth and gestures are monitored by flex sensor, accelerometer, then it mimic the hand gesture.</a:t>
            </a:r>
          </a:p>
        </p:txBody>
      </p:sp>
      <p:sp>
        <p:nvSpPr>
          <p:cNvPr id="9" name="AutoShape 2">
            <a:extLst>
              <a:ext uri="{FF2B5EF4-FFF2-40B4-BE49-F238E27FC236}">
                <a16:creationId xmlns:a16="http://schemas.microsoft.com/office/drawing/2014/main" id="{C1E3AB04-B81D-808F-D11C-2F45D9BC9AC1}"/>
              </a:ext>
            </a:extLst>
          </p:cNvPr>
          <p:cNvSpPr/>
          <p:nvPr/>
        </p:nvSpPr>
        <p:spPr>
          <a:xfrm flipV="1">
            <a:off x="944008" y="2155583"/>
            <a:ext cx="11362341" cy="47618"/>
          </a:xfrm>
          <a:prstGeom prst="line">
            <a:avLst/>
          </a:prstGeom>
          <a:ln w="47625" cap="rnd">
            <a:solidFill>
              <a:srgbClr val="376092"/>
            </a:solidFill>
            <a:prstDash val="solid"/>
            <a:headEnd type="diamond" w="lg" len="lg"/>
            <a:tailEnd type="diamond" w="lg" len="lg"/>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3245</TotalTime>
  <Words>709</Words>
  <Application>Microsoft Office PowerPoint</Application>
  <PresentationFormat>Custom</PresentationFormat>
  <Paragraphs>88</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Georgia Pro</vt:lpstr>
      <vt:lpstr>Canva Sans</vt:lpstr>
      <vt:lpstr>Canva Sans Bold</vt:lpstr>
      <vt:lpstr>Times New Roman</vt:lpstr>
      <vt:lpstr>Georgia Pro Bold</vt:lpstr>
      <vt:lpstr>Arial</vt:lpstr>
      <vt:lpstr>Poppins Medium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dc:title>
  <dc:creator>0084</dc:creator>
  <cp:lastModifiedBy>Umesh Mohanty</cp:lastModifiedBy>
  <cp:revision>13</cp:revision>
  <dcterms:created xsi:type="dcterms:W3CDTF">2006-08-16T00:00:00Z</dcterms:created>
  <dcterms:modified xsi:type="dcterms:W3CDTF">2024-05-01T13:49:13Z</dcterms:modified>
  <dc:identifier>DAFzqU69IXw</dc:identifier>
</cp:coreProperties>
</file>